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61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0A1AD-391E-4AB8-8070-C92EC185C2C8}" v="3" dt="2023-03-03T14:33:42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9BA0A1AD-391E-4AB8-8070-C92EC185C2C8}"/>
    <pc:docChg chg="undo custSel modSld">
      <pc:chgData name="Carmelita Ferrari" userId="a0647d23-206d-4793-93df-336ef2b34cf1" providerId="ADAL" clId="{9BA0A1AD-391E-4AB8-8070-C92EC185C2C8}" dt="2023-03-03T14:33:51.932" v="367" actId="1037"/>
      <pc:docMkLst>
        <pc:docMk/>
      </pc:docMkLst>
      <pc:sldChg chg="addSp modSp mod">
        <pc:chgData name="Carmelita Ferrari" userId="a0647d23-206d-4793-93df-336ef2b34cf1" providerId="ADAL" clId="{9BA0A1AD-391E-4AB8-8070-C92EC185C2C8}" dt="2023-03-03T14:33:51.932" v="367" actId="1037"/>
        <pc:sldMkLst>
          <pc:docMk/>
          <pc:sldMk cId="3755250971" sldId="1619"/>
        </pc:sldMkLst>
        <pc:spChg chg="mod">
          <ac:chgData name="Carmelita Ferrari" userId="a0647d23-206d-4793-93df-336ef2b34cf1" providerId="ADAL" clId="{9BA0A1AD-391E-4AB8-8070-C92EC185C2C8}" dt="2023-03-03T14:33:40.912" v="242" actId="14100"/>
          <ac:spMkLst>
            <pc:docMk/>
            <pc:sldMk cId="3755250971" sldId="1619"/>
            <ac:spMk id="2" creationId="{00000000-0000-0000-0000-000000000000}"/>
          </ac:spMkLst>
        </pc:spChg>
        <pc:spChg chg="mod">
          <ac:chgData name="Carmelita Ferrari" userId="a0647d23-206d-4793-93df-336ef2b34cf1" providerId="ADAL" clId="{9BA0A1AD-391E-4AB8-8070-C92EC185C2C8}" dt="2023-02-23T19:48:29.837" v="203" actId="1035"/>
          <ac:spMkLst>
            <pc:docMk/>
            <pc:sldMk cId="3755250971" sldId="1619"/>
            <ac:spMk id="22" creationId="{00000000-0000-0000-0000-000000000000}"/>
          </ac:spMkLst>
        </pc:spChg>
        <pc:spChg chg="mod">
          <ac:chgData name="Carmelita Ferrari" userId="a0647d23-206d-4793-93df-336ef2b34cf1" providerId="ADAL" clId="{9BA0A1AD-391E-4AB8-8070-C92EC185C2C8}" dt="2023-03-02T14:03:39.036" v="226" actId="255"/>
          <ac:spMkLst>
            <pc:docMk/>
            <pc:sldMk cId="3755250971" sldId="1619"/>
            <ac:spMk id="24" creationId="{00000000-0000-0000-0000-000000000000}"/>
          </ac:spMkLst>
        </pc:spChg>
        <pc:spChg chg="mod">
          <ac:chgData name="Carmelita Ferrari" userId="a0647d23-206d-4793-93df-336ef2b34cf1" providerId="ADAL" clId="{9BA0A1AD-391E-4AB8-8070-C92EC185C2C8}" dt="2023-03-02T14:02:00.033" v="212" actId="13926"/>
          <ac:spMkLst>
            <pc:docMk/>
            <pc:sldMk cId="3755250971" sldId="1619"/>
            <ac:spMk id="25" creationId="{00000000-0000-0000-0000-000000000000}"/>
          </ac:spMkLst>
        </pc:spChg>
        <pc:spChg chg="mod">
          <ac:chgData name="Carmelita Ferrari" userId="a0647d23-206d-4793-93df-336ef2b34cf1" providerId="ADAL" clId="{9BA0A1AD-391E-4AB8-8070-C92EC185C2C8}" dt="2023-02-23T19:48:27.438" v="201" actId="1035"/>
          <ac:spMkLst>
            <pc:docMk/>
            <pc:sldMk cId="3755250971" sldId="1619"/>
            <ac:spMk id="26" creationId="{00000000-0000-0000-0000-000000000000}"/>
          </ac:spMkLst>
        </pc:spChg>
        <pc:spChg chg="mod">
          <ac:chgData name="Carmelita Ferrari" userId="a0647d23-206d-4793-93df-336ef2b34cf1" providerId="ADAL" clId="{9BA0A1AD-391E-4AB8-8070-C92EC185C2C8}" dt="2023-02-23T19:45:04.873" v="40" actId="6549"/>
          <ac:spMkLst>
            <pc:docMk/>
            <pc:sldMk cId="3755250971" sldId="1619"/>
            <ac:spMk id="31" creationId="{524D8D1B-9D8A-45CB-800A-C10ABA48B9DD}"/>
          </ac:spMkLst>
        </pc:spChg>
        <pc:spChg chg="mod">
          <ac:chgData name="Carmelita Ferrari" userId="a0647d23-206d-4793-93df-336ef2b34cf1" providerId="ADAL" clId="{9BA0A1AD-391E-4AB8-8070-C92EC185C2C8}" dt="2023-02-23T19:39:05.405" v="10" actId="6549"/>
          <ac:spMkLst>
            <pc:docMk/>
            <pc:sldMk cId="3755250971" sldId="1619"/>
            <ac:spMk id="33" creationId="{AE889B9A-89C5-421A-9367-AEC9746EC27B}"/>
          </ac:spMkLst>
        </pc:spChg>
        <pc:graphicFrameChg chg="mod">
          <ac:chgData name="Carmelita Ferrari" userId="a0647d23-206d-4793-93df-336ef2b34cf1" providerId="ADAL" clId="{9BA0A1AD-391E-4AB8-8070-C92EC185C2C8}" dt="2023-03-02T14:03:29.344" v="225" actId="1036"/>
          <ac:graphicFrameMkLst>
            <pc:docMk/>
            <pc:sldMk cId="3755250971" sldId="1619"/>
            <ac:graphicFrameMk id="20" creationId="{00000000-0000-0000-0000-000000000000}"/>
          </ac:graphicFrameMkLst>
        </pc:graphicFrameChg>
        <pc:graphicFrameChg chg="modGraphic">
          <ac:chgData name="Carmelita Ferrari" userId="a0647d23-206d-4793-93df-336ef2b34cf1" providerId="ADAL" clId="{9BA0A1AD-391E-4AB8-8070-C92EC185C2C8}" dt="2023-03-02T14:03:18.659" v="221" actId="255"/>
          <ac:graphicFrameMkLst>
            <pc:docMk/>
            <pc:sldMk cId="3755250971" sldId="1619"/>
            <ac:graphicFrameMk id="29" creationId="{00000000-0000-0000-0000-000000000000}"/>
          </ac:graphicFrameMkLst>
        </pc:graphicFrameChg>
        <pc:picChg chg="add mod">
          <ac:chgData name="Carmelita Ferrari" userId="a0647d23-206d-4793-93df-336ef2b34cf1" providerId="ADAL" clId="{9BA0A1AD-391E-4AB8-8070-C92EC185C2C8}" dt="2023-03-03T14:33:51.932" v="367" actId="1037"/>
          <ac:picMkLst>
            <pc:docMk/>
            <pc:sldMk cId="3755250971" sldId="1619"/>
            <ac:picMk id="3" creationId="{27227098-9951-E250-648A-5016439862D9}"/>
          </ac:picMkLst>
        </pc:picChg>
      </pc:sldChg>
    </pc:docChg>
  </pc:docChgLst>
  <pc:docChgLst>
    <pc:chgData name="Carmelita Ferrari" userId="a0647d23-206d-4793-93df-336ef2b34cf1" providerId="ADAL" clId="{9B2F8A57-A41B-4817-83B9-FEBB54AB81B2}"/>
    <pc:docChg chg="undo custSel modSld">
      <pc:chgData name="Carmelita Ferrari" userId="a0647d23-206d-4793-93df-336ef2b34cf1" providerId="ADAL" clId="{9B2F8A57-A41B-4817-83B9-FEBB54AB81B2}" dt="2022-09-30T20:26:29.232" v="116" actId="20577"/>
      <pc:docMkLst>
        <pc:docMk/>
      </pc:docMkLst>
      <pc:sldChg chg="modSp mod">
        <pc:chgData name="Carmelita Ferrari" userId="a0647d23-206d-4793-93df-336ef2b34cf1" providerId="ADAL" clId="{9B2F8A57-A41B-4817-83B9-FEBB54AB81B2}" dt="2022-09-30T20:26:29.232" v="116" actId="20577"/>
        <pc:sldMkLst>
          <pc:docMk/>
          <pc:sldMk cId="3755250971" sldId="1619"/>
        </pc:sldMkLst>
        <pc:spChg chg="mod">
          <ac:chgData name="Carmelita Ferrari" userId="a0647d23-206d-4793-93df-336ef2b34cf1" providerId="ADAL" clId="{9B2F8A57-A41B-4817-83B9-FEBB54AB81B2}" dt="2022-09-30T20:26:29.232" v="116" actId="20577"/>
          <ac:spMkLst>
            <pc:docMk/>
            <pc:sldMk cId="3755250971" sldId="1619"/>
            <ac:spMk id="25" creationId="{00000000-0000-0000-0000-000000000000}"/>
          </ac:spMkLst>
        </pc:spChg>
        <pc:spChg chg="mod">
          <ac:chgData name="Carmelita Ferrari" userId="a0647d23-206d-4793-93df-336ef2b34cf1" providerId="ADAL" clId="{9B2F8A57-A41B-4817-83B9-FEBB54AB81B2}" dt="2022-09-30T20:19:16.319" v="11" actId="6549"/>
          <ac:spMkLst>
            <pc:docMk/>
            <pc:sldMk cId="3755250971" sldId="1619"/>
            <ac:spMk id="33" creationId="{AE889B9A-89C5-421A-9367-AEC9746EC27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006" tIns="29337" rIns="14669" bIns="29337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Texto</a:t>
          </a: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Decreto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demais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normativos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006" tIns="29337" rIns="14669" bIns="29337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006" tIns="29337" rIns="14669" bIns="29337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Emendas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Legislativo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>
        <a:xfrm>
          <a:off x="992270" y="106622"/>
          <a:ext cx="1239543" cy="495817"/>
        </a:xfrm>
        <a:prstGeom prst="chevron">
          <a:avLst/>
        </a:prstGeom>
      </dgm:spPr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>
        <a:xfrm>
          <a:off x="1983906" y="106622"/>
          <a:ext cx="1239543" cy="495817"/>
        </a:xfrm>
        <a:prstGeom prst="chevron">
          <a:avLst/>
        </a:prstGeom>
      </dgm:spPr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>
        <a:xfrm>
          <a:off x="2975541" y="106622"/>
          <a:ext cx="1239543" cy="495817"/>
        </a:xfrm>
        <a:prstGeom prst="chevron">
          <a:avLst/>
        </a:prstGeom>
      </dgm:spPr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35" y="17404"/>
          <a:ext cx="1239543" cy="495817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5" y="17404"/>
        <a:ext cx="1115589" cy="495817"/>
      </dsp:txXfrm>
    </dsp:sp>
    <dsp:sp modelId="{D795A24E-D0BF-40EB-B09D-E1E2645A8B67}">
      <dsp:nvSpPr>
        <dsp:cNvPr id="0" name=""/>
        <dsp:cNvSpPr/>
      </dsp:nvSpPr>
      <dsp:spPr>
        <a:xfrm>
          <a:off x="992270" y="17404"/>
          <a:ext cx="1239543" cy="495817"/>
        </a:xfrm>
        <a:prstGeom prst="chevron">
          <a:avLst/>
        </a:prstGeom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Texto</a:t>
          </a: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base</a:t>
          </a:r>
        </a:p>
      </dsp:txBody>
      <dsp:txXfrm>
        <a:off x="1240179" y="17404"/>
        <a:ext cx="743726" cy="495817"/>
      </dsp:txXfrm>
    </dsp:sp>
    <dsp:sp modelId="{F6035B51-C9FB-4C47-B67E-62A4E8B6D22A}">
      <dsp:nvSpPr>
        <dsp:cNvPr id="0" name=""/>
        <dsp:cNvSpPr/>
      </dsp:nvSpPr>
      <dsp:spPr>
        <a:xfrm>
          <a:off x="1983906" y="17404"/>
          <a:ext cx="1239543" cy="495817"/>
        </a:xfrm>
        <a:prstGeom prst="chevron">
          <a:avLst/>
        </a:prstGeom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Projeto de lei</a:t>
          </a:r>
        </a:p>
      </dsp:txBody>
      <dsp:txXfrm>
        <a:off x="2231815" y="17404"/>
        <a:ext cx="743726" cy="495817"/>
      </dsp:txXfrm>
    </dsp:sp>
    <dsp:sp modelId="{B8ECA6C0-D90D-4321-A73E-5CFDC9C7F238}">
      <dsp:nvSpPr>
        <dsp:cNvPr id="0" name=""/>
        <dsp:cNvSpPr/>
      </dsp:nvSpPr>
      <dsp:spPr>
        <a:xfrm>
          <a:off x="2975541" y="17404"/>
          <a:ext cx="1239543" cy="495817"/>
        </a:xfrm>
        <a:prstGeom prst="chevron">
          <a:avLst/>
        </a:prstGeom>
        <a:solidFill>
          <a:prstClr val="white">
            <a:lumMod val="65000"/>
          </a:prst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Emendas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Legislativo</a:t>
          </a:r>
          <a:endParaRPr lang="en-US" sz="1050" kern="1200" dirty="0">
            <a:solidFill>
              <a:prstClr val="white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223450" y="17404"/>
        <a:ext cx="743726" cy="495817"/>
      </dsp:txXfrm>
    </dsp:sp>
    <dsp:sp modelId="{FE7F788F-F44E-47D0-BBD9-CEC4AD48934D}">
      <dsp:nvSpPr>
        <dsp:cNvPr id="0" name=""/>
        <dsp:cNvSpPr/>
      </dsp:nvSpPr>
      <dsp:spPr>
        <a:xfrm>
          <a:off x="3967176" y="17404"/>
          <a:ext cx="1239543" cy="495817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Decreto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demais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normativos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5085" y="17404"/>
        <a:ext cx="743726" cy="495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6074" y="1021977"/>
            <a:ext cx="6482090" cy="532730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3860" y="316467"/>
            <a:ext cx="9191019" cy="541337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ADC 49 –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ICMS na transferência entre estabelecimentos de mesmo titular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210" y="1084236"/>
            <a:ext cx="6286858" cy="1037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STF declarou inconstitucional dispositivos da LC 87/96 (ADC 49) com efeito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 omnes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vinculante relativos a não incidência de ICMS nas transferências entre estabelecimentos da mesma empresa. Eficácia normativa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tunc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(desde a edição da norma) e executiva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nunc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(após a decisão). </a:t>
            </a:r>
            <a:endParaRPr kumimoji="0" lang="pt-BR" altLang="pt-BR" sz="1300" b="0" i="0" u="sng" strike="noStrike" kern="1200" cap="none" spc="0" normalizeH="0" baseline="0" noProof="0" dirty="0">
              <a:ln>
                <a:noFill/>
              </a:ln>
              <a:solidFill>
                <a:srgbClr val="A5A5A5">
                  <a:lumMod val="50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4394" y="3476466"/>
            <a:ext cx="6286859" cy="1392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objetivo do GETAP é a manutenção da segurança jurídica, evitando o contencioso e garantindo o princípio da não cumulatividade. </a:t>
            </a: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210" y="4597737"/>
            <a:ext cx="6286860" cy="1495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Pontos Cruciais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Modulação dos Efeitos: STF Embargos de declaração + Prazo </a:t>
            </a: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Manutenção crédito dos insumos (estado de origem)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Manutenção crédito estado de destino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Solução intermediária para operacionalizar o trânsito das mercadorias e transferência dos créditos sem ferir o princípio da não cumulatividade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4393" y="2276872"/>
            <a:ext cx="6286859" cy="1476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Riscos e Oportunidades (Impacto esperado)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riscos são: estado de origem determinar o estorno do crédito de ICMS das aquisições das matérias primas tributadas e estado de destino glosar os créditos das entradas tributadas, inclusive do passado - contencioso. 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Oportunidade: regulamentar de forma uniforme a transferência de créditos do estado de origem para o estado de destino, garantindo o princípio da não cumulatividade.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Início: 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58196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Sponsor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0975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Pessoas-Chave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1856486478"/>
              </p:ext>
            </p:extLst>
          </p:nvPr>
        </p:nvGraphicFramePr>
        <p:xfrm>
          <a:off x="6844945" y="2643744"/>
          <a:ext cx="5207356" cy="530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258557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7297119" y="2307661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2197" y="3686197"/>
            <a:ext cx="5190103" cy="8806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STF: Colaboração com as associações visando garantir a modulação da decisão da ADC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CONFAZ/ COMSEFAZ:  Obter uma norma que permita a manutenção / transferência dos créditos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183" y="4901317"/>
            <a:ext cx="5194118" cy="144796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lvl="0" indent="-168275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Acompanhar a conclusão do julgamento do ED pelo STF</a:t>
            </a:r>
          </a:p>
          <a:p>
            <a:pPr marL="168275" lvl="0" indent="-168275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PLP 332/2018 (incidência do ICMS na transferência entre estabelecimentos de mesmo titular) – ver PLP 221/1998 (vários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apensados, sem andamento desde 08/19) </a:t>
            </a:r>
            <a:r>
              <a:rPr lang="pt-BR" sz="12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– analisar o texto e sugerir melhorias (detalhar a forma em que as operações devem ser tratadas)</a:t>
            </a:r>
          </a:p>
          <a:p>
            <a:pPr marL="168275" lvl="0" indent="-168275" algn="just">
              <a:buFont typeface="Wingdings" panose="05000000000000000000" pitchFamily="2" charset="2"/>
              <a:buChar char="§"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Atuar junto ao CONFAZ/COMSEFAZ para regulamentação adequada dos efeitos da decisão do STF.</a:t>
            </a:r>
            <a:r>
              <a: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pt-B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02545" y="456491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909123"/>
              </p:ext>
            </p:extLst>
          </p:nvPr>
        </p:nvGraphicFramePr>
        <p:xfrm>
          <a:off x="6858182" y="1021977"/>
          <a:ext cx="500033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68959">
                  <a:extLst>
                    <a:ext uri="{9D8B030D-6E8A-4147-A177-3AD203B41FA5}">
                      <a16:colId xmlns:a16="http://schemas.microsoft.com/office/drawing/2014/main" val="1293704873"/>
                    </a:ext>
                  </a:extLst>
                </a:gridCol>
                <a:gridCol w="2431371">
                  <a:extLst>
                    <a:ext uri="{9D8B030D-6E8A-4147-A177-3AD203B41FA5}">
                      <a16:colId xmlns:a16="http://schemas.microsoft.com/office/drawing/2014/main" val="3243410714"/>
                    </a:ext>
                  </a:extLst>
                </a:gridCol>
              </a:tblGrid>
              <a:tr h="120033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sz="13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CONFAZ: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3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Carlos Henrique de Azevedo Oliveira (presidente COTEPE/ Confaz)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Andre Horta (Diretor Institucional - COMSEFAZ) </a:t>
                      </a:r>
                      <a:endParaRPr lang="pt-BR" sz="13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300" b="1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Stakeholders</a:t>
                      </a:r>
                      <a:r>
                        <a:rPr lang="pt-BR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pt-BR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CNI, FIESP </a:t>
                      </a:r>
                      <a:endParaRPr lang="pt-BR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0238" indent="-630238"/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43718"/>
                  </a:ext>
                </a:extLst>
              </a:tr>
            </a:tbl>
          </a:graphicData>
        </a:graphic>
      </p:graphicFrame>
      <p:sp>
        <p:nvSpPr>
          <p:cNvPr id="31" name="Rectangle 8">
            <a:extLst>
              <a:ext uri="{FF2B5EF4-FFF2-40B4-BE49-F238E27FC236}">
                <a16:creationId xmlns:a16="http://schemas.microsoft.com/office/drawing/2014/main" id="{524D8D1B-9D8A-45CB-800A-C10ABA48B9DD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Prioridade 2023 ( X )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2F732AE3-56F9-4859-8379-96EB1F58F48E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Responsável: Carmelita </a:t>
            </a:r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AE889B9A-89C5-421A-9367-AEC9746EC27B}"/>
              </a:ext>
            </a:extLst>
          </p:cNvPr>
          <p:cNvSpPr/>
          <p:nvPr/>
        </p:nvSpPr>
        <p:spPr>
          <a:xfrm>
            <a:off x="10572751" y="152294"/>
            <a:ext cx="1495312" cy="362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Fevereiro - 2023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27227098-9951-E250-648A-5016439862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358" y="-121242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250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5699F3-8511-45F1-9BC7-449C3D8076E5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D0646D20-E985-485C-9F27-09CB9083C4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03A157-E6A7-40F1-BB87-0F60F8A1B1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5761</TotalTime>
  <Words>384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Wingdings</vt:lpstr>
      <vt:lpstr>Office Theme</vt:lpstr>
      <vt:lpstr>ADC 49 – ICMS na transferência entre estabelecimentos de mesmo titular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139</cp:revision>
  <dcterms:created xsi:type="dcterms:W3CDTF">2016-08-12T18:41:30Z</dcterms:created>
  <dcterms:modified xsi:type="dcterms:W3CDTF">2023-03-03T14:33:58Z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