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</p:sldIdLst>
  <p:sldSz cx="12192000" cy="6858000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743" autoAdjust="0"/>
    <p:restoredTop sz="94660"/>
  </p:normalViewPr>
  <p:slideViewPr>
    <p:cSldViewPr snapToGrid="0">
      <p:cViewPr varScale="1">
        <p:scale>
          <a:sx n="60" d="100"/>
          <a:sy n="60" d="100"/>
        </p:scale>
        <p:origin x="108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duardo Coletti" userId="1d6dfd60-69c0-4069-b883-df7594e98cde" providerId="ADAL" clId="{C25FA633-9456-49A2-82A2-14B813DDB338}"/>
    <pc:docChg chg="custSel modSld">
      <pc:chgData name="Eduardo Coletti" userId="1d6dfd60-69c0-4069-b883-df7594e98cde" providerId="ADAL" clId="{C25FA633-9456-49A2-82A2-14B813DDB338}" dt="2022-12-15T18:30:16.425" v="313" actId="20577"/>
      <pc:docMkLst>
        <pc:docMk/>
      </pc:docMkLst>
      <pc:sldChg chg="modSp mod">
        <pc:chgData name="Eduardo Coletti" userId="1d6dfd60-69c0-4069-b883-df7594e98cde" providerId="ADAL" clId="{C25FA633-9456-49A2-82A2-14B813DDB338}" dt="2022-12-15T18:30:16.425" v="313" actId="20577"/>
        <pc:sldMkLst>
          <pc:docMk/>
          <pc:sldMk cId="1078792426" sldId="256"/>
        </pc:sldMkLst>
        <pc:spChg chg="mod">
          <ac:chgData name="Eduardo Coletti" userId="1d6dfd60-69c0-4069-b883-df7594e98cde" providerId="ADAL" clId="{C25FA633-9456-49A2-82A2-14B813DDB338}" dt="2022-12-15T17:40:16.787" v="13" actId="1035"/>
          <ac:spMkLst>
            <pc:docMk/>
            <pc:sldMk cId="1078792426" sldId="256"/>
            <ac:spMk id="22" creationId="{00000000-0000-0000-0000-000000000000}"/>
          </ac:spMkLst>
        </pc:spChg>
        <pc:spChg chg="mod">
          <ac:chgData name="Eduardo Coletti" userId="1d6dfd60-69c0-4069-b883-df7594e98cde" providerId="ADAL" clId="{C25FA633-9456-49A2-82A2-14B813DDB338}" dt="2022-12-15T17:44:39.886" v="266" actId="14100"/>
          <ac:spMkLst>
            <pc:docMk/>
            <pc:sldMk cId="1078792426" sldId="256"/>
            <ac:spMk id="24" creationId="{00000000-0000-0000-0000-000000000000}"/>
          </ac:spMkLst>
        </pc:spChg>
        <pc:spChg chg="mod">
          <ac:chgData name="Eduardo Coletti" userId="1d6dfd60-69c0-4069-b883-df7594e98cde" providerId="ADAL" clId="{C25FA633-9456-49A2-82A2-14B813DDB338}" dt="2022-12-15T18:30:16.425" v="313" actId="20577"/>
          <ac:spMkLst>
            <pc:docMk/>
            <pc:sldMk cId="1078792426" sldId="256"/>
            <ac:spMk id="25" creationId="{00000000-0000-0000-0000-000000000000}"/>
          </ac:spMkLst>
        </pc:spChg>
        <pc:spChg chg="mod">
          <ac:chgData name="Eduardo Coletti" userId="1d6dfd60-69c0-4069-b883-df7594e98cde" providerId="ADAL" clId="{C25FA633-9456-49A2-82A2-14B813DDB338}" dt="2022-12-15T17:40:33.855" v="22" actId="1036"/>
          <ac:spMkLst>
            <pc:docMk/>
            <pc:sldMk cId="1078792426" sldId="256"/>
            <ac:spMk id="26" creationId="{00000000-0000-0000-0000-000000000000}"/>
          </ac:spMkLst>
        </pc:spChg>
        <pc:spChg chg="mod">
          <ac:chgData name="Eduardo Coletti" userId="1d6dfd60-69c0-4069-b883-df7594e98cde" providerId="ADAL" clId="{C25FA633-9456-49A2-82A2-14B813DDB338}" dt="2022-12-15T17:45:28.073" v="294" actId="20577"/>
          <ac:spMkLst>
            <pc:docMk/>
            <pc:sldMk cId="1078792426" sldId="256"/>
            <ac:spMk id="29" creationId="{00000000-0000-0000-0000-000000000000}"/>
          </ac:spMkLst>
        </pc:spChg>
      </pc:sldChg>
      <pc:sldChg chg="modSp mod">
        <pc:chgData name="Eduardo Coletti" userId="1d6dfd60-69c0-4069-b883-df7594e98cde" providerId="ADAL" clId="{C25FA633-9456-49A2-82A2-14B813DDB338}" dt="2022-12-15T17:45:38.016" v="302" actId="20577"/>
        <pc:sldMkLst>
          <pc:docMk/>
          <pc:sldMk cId="2629050179" sldId="257"/>
        </pc:sldMkLst>
        <pc:spChg chg="mod">
          <ac:chgData name="Eduardo Coletti" userId="1d6dfd60-69c0-4069-b883-df7594e98cde" providerId="ADAL" clId="{C25FA633-9456-49A2-82A2-14B813DDB338}" dt="2022-12-15T17:45:38.016" v="302" actId="20577"/>
          <ac:spMkLst>
            <pc:docMk/>
            <pc:sldMk cId="2629050179" sldId="257"/>
            <ac:spMk id="18" creationId="{00000000-0000-0000-0000-000000000000}"/>
          </ac:spMkLst>
        </pc:spChg>
      </pc:sldChg>
      <pc:sldChg chg="modSp mod">
        <pc:chgData name="Eduardo Coletti" userId="1d6dfd60-69c0-4069-b883-df7594e98cde" providerId="ADAL" clId="{C25FA633-9456-49A2-82A2-14B813DDB338}" dt="2022-12-15T17:45:49.334" v="310" actId="20577"/>
        <pc:sldMkLst>
          <pc:docMk/>
          <pc:sldMk cId="312647462" sldId="258"/>
        </pc:sldMkLst>
        <pc:spChg chg="mod">
          <ac:chgData name="Eduardo Coletti" userId="1d6dfd60-69c0-4069-b883-df7594e98cde" providerId="ADAL" clId="{C25FA633-9456-49A2-82A2-14B813DDB338}" dt="2022-12-15T17:45:49.334" v="310" actId="20577"/>
          <ac:spMkLst>
            <pc:docMk/>
            <pc:sldMk cId="312647462" sldId="258"/>
            <ac:spMk id="12" creationId="{00000000-0000-0000-0000-000000000000}"/>
          </ac:spMkLst>
        </pc:spChg>
      </pc:sldChg>
    </pc:docChg>
  </pc:docChgLst>
  <pc:docChgLst>
    <pc:chgData name="Eduardo Coletti" userId="1d6dfd60-69c0-4069-b883-df7594e98cde" providerId="ADAL" clId="{6B5C65B1-E67F-4150-9DBC-16812A1795D3}"/>
    <pc:docChg chg="modSld">
      <pc:chgData name="Eduardo Coletti" userId="1d6dfd60-69c0-4069-b883-df7594e98cde" providerId="ADAL" clId="{6B5C65B1-E67F-4150-9DBC-16812A1795D3}" dt="2022-06-24T12:30:05.929" v="17" actId="13926"/>
      <pc:docMkLst>
        <pc:docMk/>
      </pc:docMkLst>
      <pc:sldChg chg="modSp mod">
        <pc:chgData name="Eduardo Coletti" userId="1d6dfd60-69c0-4069-b883-df7594e98cde" providerId="ADAL" clId="{6B5C65B1-E67F-4150-9DBC-16812A1795D3}" dt="2022-06-24T12:30:05.929" v="17" actId="13926"/>
        <pc:sldMkLst>
          <pc:docMk/>
          <pc:sldMk cId="1078792426" sldId="256"/>
        </pc:sldMkLst>
        <pc:spChg chg="mod">
          <ac:chgData name="Eduardo Coletti" userId="1d6dfd60-69c0-4069-b883-df7594e98cde" providerId="ADAL" clId="{6B5C65B1-E67F-4150-9DBC-16812A1795D3}" dt="2022-06-24T12:30:00.902" v="16" actId="13926"/>
          <ac:spMkLst>
            <pc:docMk/>
            <pc:sldMk cId="1078792426" sldId="256"/>
            <ac:spMk id="24" creationId="{00000000-0000-0000-0000-000000000000}"/>
          </ac:spMkLst>
        </pc:spChg>
        <pc:spChg chg="mod">
          <ac:chgData name="Eduardo Coletti" userId="1d6dfd60-69c0-4069-b883-df7594e98cde" providerId="ADAL" clId="{6B5C65B1-E67F-4150-9DBC-16812A1795D3}" dt="2022-06-24T12:30:05.929" v="17" actId="13926"/>
          <ac:spMkLst>
            <pc:docMk/>
            <pc:sldMk cId="1078792426" sldId="256"/>
            <ac:spMk id="25" creationId="{00000000-0000-0000-0000-000000000000}"/>
          </ac:spMkLst>
        </pc:spChg>
        <pc:spChg chg="mod">
          <ac:chgData name="Eduardo Coletti" userId="1d6dfd60-69c0-4069-b883-df7594e98cde" providerId="ADAL" clId="{6B5C65B1-E67F-4150-9DBC-16812A1795D3}" dt="2022-06-08T14:12:16.162" v="3" actId="20577"/>
          <ac:spMkLst>
            <pc:docMk/>
            <pc:sldMk cId="1078792426" sldId="256"/>
            <ac:spMk id="29" creationId="{00000000-0000-0000-0000-000000000000}"/>
          </ac:spMkLst>
        </pc:spChg>
      </pc:sldChg>
      <pc:sldChg chg="modSp mod">
        <pc:chgData name="Eduardo Coletti" userId="1d6dfd60-69c0-4069-b883-df7594e98cde" providerId="ADAL" clId="{6B5C65B1-E67F-4150-9DBC-16812A1795D3}" dt="2022-06-24T12:29:34.899" v="10" actId="6549"/>
        <pc:sldMkLst>
          <pc:docMk/>
          <pc:sldMk cId="2629050179" sldId="257"/>
        </pc:sldMkLst>
        <pc:spChg chg="mod">
          <ac:chgData name="Eduardo Coletti" userId="1d6dfd60-69c0-4069-b883-df7594e98cde" providerId="ADAL" clId="{6B5C65B1-E67F-4150-9DBC-16812A1795D3}" dt="2022-06-24T12:29:34.899" v="10" actId="6549"/>
          <ac:spMkLst>
            <pc:docMk/>
            <pc:sldMk cId="2629050179" sldId="257"/>
            <ac:spMk id="18" creationId="{00000000-0000-0000-0000-000000000000}"/>
          </ac:spMkLst>
        </pc:spChg>
      </pc:sldChg>
      <pc:sldChg chg="modSp mod">
        <pc:chgData name="Eduardo Coletti" userId="1d6dfd60-69c0-4069-b883-df7594e98cde" providerId="ADAL" clId="{6B5C65B1-E67F-4150-9DBC-16812A1795D3}" dt="2022-06-24T12:29:42.219" v="15" actId="6549"/>
        <pc:sldMkLst>
          <pc:docMk/>
          <pc:sldMk cId="312647462" sldId="258"/>
        </pc:sldMkLst>
        <pc:spChg chg="mod">
          <ac:chgData name="Eduardo Coletti" userId="1d6dfd60-69c0-4069-b883-df7594e98cde" providerId="ADAL" clId="{6B5C65B1-E67F-4150-9DBC-16812A1795D3}" dt="2022-06-24T12:29:42.219" v="15" actId="6549"/>
          <ac:spMkLst>
            <pc:docMk/>
            <pc:sldMk cId="312647462" sldId="258"/>
            <ac:spMk id="12" creationId="{00000000-0000-0000-0000-000000000000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627B4E-4B2B-4371-B70E-5206107FC8C1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DC95B003-4CA1-4C71-A05F-697BF6CD71F2}">
      <dgm:prSet phldrT="[Text]" custT="1"/>
      <dgm:spPr>
        <a:solidFill>
          <a:schemeClr val="tx1"/>
        </a:solidFill>
      </dgm:spPr>
      <dgm:t>
        <a:bodyPr/>
        <a:lstStyle/>
        <a:p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Discussão</a:t>
          </a:r>
          <a:r>
            <a:rPr lang="en-US" sz="1050" dirty="0">
              <a:latin typeface="Arial" panose="020B0604020202020204" pitchFamily="34" charset="0"/>
              <a:cs typeface="Arial" panose="020B0604020202020204" pitchFamily="34" charset="0"/>
            </a:rPr>
            <a:t> da </a:t>
          </a:r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idéia</a:t>
          </a:r>
          <a:endParaRPr lang="en-US" sz="105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8EB8D7A-C617-45AF-832A-12E036F927AA}" type="parTrans" cxnId="{849A02ED-E910-4ECB-A944-F7848DE94DE7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A0CEB25-1BF8-43BA-9159-574D3FCAABB3}" type="sibTrans" cxnId="{849A02ED-E910-4ECB-A944-F7848DE94DE7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B534CF1-B9C0-454C-A763-7C428D2E933C}">
      <dgm:prSet phldrT="[Text]" custT="1"/>
      <dgm:spPr>
        <a:solidFill>
          <a:schemeClr val="tx1"/>
        </a:solidFill>
      </dgm:spPr>
      <dgm:t>
        <a:bodyPr/>
        <a:lstStyle/>
        <a:p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Texto</a:t>
          </a:r>
          <a:r>
            <a:rPr lang="en-US" sz="1050" dirty="0">
              <a:latin typeface="Arial" panose="020B0604020202020204" pitchFamily="34" charset="0"/>
              <a:cs typeface="Arial" panose="020B0604020202020204" pitchFamily="34" charset="0"/>
            </a:rPr>
            <a:t> base</a:t>
          </a:r>
        </a:p>
      </dgm:t>
    </dgm:pt>
    <dgm:pt modelId="{EF55B881-32A1-4CE6-A75F-FBEE1EA57806}" type="parTrans" cxnId="{5AD9FAD1-2881-42B4-BDBC-9D00AC508E13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78FDB22-8E84-4094-B60D-F44F79250B05}" type="sibTrans" cxnId="{5AD9FAD1-2881-42B4-BDBC-9D00AC508E13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978C2CA-1779-4AC5-9ADB-18309963D18C}">
      <dgm:prSet phldrT="[Text]" custT="1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Publicação</a:t>
          </a:r>
          <a:r>
            <a:rPr lang="en-US" sz="105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</a:p>
        <a:p>
          <a:r>
            <a:rPr lang="en-US" sz="1050" dirty="0">
              <a:latin typeface="Arial" panose="020B0604020202020204" pitchFamily="34" charset="0"/>
              <a:cs typeface="Arial" panose="020B0604020202020204" pitchFamily="34" charset="0"/>
            </a:rPr>
            <a:t>Da Lei </a:t>
          </a:r>
        </a:p>
      </dgm:t>
    </dgm:pt>
    <dgm:pt modelId="{A101314C-7223-4102-BE5A-F8A70695F138}" type="parTrans" cxnId="{B1274437-0321-446E-B9C6-6CA9954DBBF3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4A36B36-0515-40E4-8817-0D5E5C350A16}" type="sibTrans" cxnId="{B1274437-0321-446E-B9C6-6CA9954DBBF3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83A07AF-1FBD-4962-9FA1-ED29158F9BB8}">
      <dgm:prSet custT="1"/>
      <dgm:spPr>
        <a:solidFill>
          <a:schemeClr val="tx1"/>
        </a:solidFill>
      </dgm:spPr>
      <dgm:t>
        <a:bodyPr/>
        <a:lstStyle/>
        <a:p>
          <a:r>
            <a:rPr lang="en-US" sz="1050" dirty="0">
              <a:latin typeface="Arial" panose="020B0604020202020204" pitchFamily="34" charset="0"/>
              <a:cs typeface="Arial" panose="020B0604020202020204" pitchFamily="34" charset="0"/>
            </a:rPr>
            <a:t>Projeto de lei</a:t>
          </a:r>
        </a:p>
      </dgm:t>
    </dgm:pt>
    <dgm:pt modelId="{7CC73824-B208-4CAF-A456-A98F3DCB6257}" type="parTrans" cxnId="{CF55AD61-620B-471E-B445-9318C0509390}">
      <dgm:prSet/>
      <dgm:spPr/>
      <dgm:t>
        <a:bodyPr/>
        <a:lstStyle/>
        <a:p>
          <a:endParaRPr lang="en-US" sz="1050"/>
        </a:p>
      </dgm:t>
    </dgm:pt>
    <dgm:pt modelId="{04D9618A-84CD-4E4F-B879-82D7B642D32D}" type="sibTrans" cxnId="{CF55AD61-620B-471E-B445-9318C0509390}">
      <dgm:prSet/>
      <dgm:spPr/>
      <dgm:t>
        <a:bodyPr/>
        <a:lstStyle/>
        <a:p>
          <a:endParaRPr lang="en-US" sz="1050"/>
        </a:p>
      </dgm:t>
    </dgm:pt>
    <dgm:pt modelId="{6110E1E0-6B90-4AE4-AA89-23472181E6E4}">
      <dgm:prSet custT="1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Emendas</a:t>
          </a:r>
          <a:endParaRPr lang="en-US" sz="1050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Congresso</a:t>
          </a:r>
          <a:endParaRPr lang="en-US" sz="105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65E83AB-9792-40EC-AAFA-744C47ED392F}" type="parTrans" cxnId="{E87E6F49-7521-487E-A093-C2CC4E499F58}">
      <dgm:prSet/>
      <dgm:spPr/>
      <dgm:t>
        <a:bodyPr/>
        <a:lstStyle/>
        <a:p>
          <a:endParaRPr lang="en-US" sz="1050"/>
        </a:p>
      </dgm:t>
    </dgm:pt>
    <dgm:pt modelId="{14B03431-4CFD-42BE-B451-E34EA93539E2}" type="sibTrans" cxnId="{E87E6F49-7521-487E-A093-C2CC4E499F58}">
      <dgm:prSet/>
      <dgm:spPr/>
      <dgm:t>
        <a:bodyPr/>
        <a:lstStyle/>
        <a:p>
          <a:endParaRPr lang="en-US" sz="1050"/>
        </a:p>
      </dgm:t>
    </dgm:pt>
    <dgm:pt modelId="{556A2EF1-0A3D-41D9-99D4-B66C33345960}" type="pres">
      <dgm:prSet presAssocID="{8C627B4E-4B2B-4371-B70E-5206107FC8C1}" presName="Name0" presStyleCnt="0">
        <dgm:presLayoutVars>
          <dgm:dir/>
          <dgm:resizeHandles val="exact"/>
        </dgm:presLayoutVars>
      </dgm:prSet>
      <dgm:spPr/>
    </dgm:pt>
    <dgm:pt modelId="{4B3A28D9-96D6-4302-99B4-9289927768FA}" type="pres">
      <dgm:prSet presAssocID="{DC95B003-4CA1-4C71-A05F-697BF6CD71F2}" presName="parTxOnly" presStyleLbl="node1" presStyleIdx="0" presStyleCnt="5">
        <dgm:presLayoutVars>
          <dgm:bulletEnabled val="1"/>
        </dgm:presLayoutVars>
      </dgm:prSet>
      <dgm:spPr/>
    </dgm:pt>
    <dgm:pt modelId="{AE6763F4-E4B4-401C-B75F-92B72C45A86C}" type="pres">
      <dgm:prSet presAssocID="{BA0CEB25-1BF8-43BA-9159-574D3FCAABB3}" presName="parSpace" presStyleCnt="0"/>
      <dgm:spPr/>
    </dgm:pt>
    <dgm:pt modelId="{D795A24E-D0BF-40EB-B09D-E1E2645A8B67}" type="pres">
      <dgm:prSet presAssocID="{9B534CF1-B9C0-454C-A763-7C428D2E933C}" presName="parTxOnly" presStyleLbl="node1" presStyleIdx="1" presStyleCnt="5">
        <dgm:presLayoutVars>
          <dgm:bulletEnabled val="1"/>
        </dgm:presLayoutVars>
      </dgm:prSet>
      <dgm:spPr/>
    </dgm:pt>
    <dgm:pt modelId="{CAB612B3-149F-4577-9FAC-A636F0E1C1B8}" type="pres">
      <dgm:prSet presAssocID="{378FDB22-8E84-4094-B60D-F44F79250B05}" presName="parSpace" presStyleCnt="0"/>
      <dgm:spPr/>
    </dgm:pt>
    <dgm:pt modelId="{F6035B51-C9FB-4C47-B67E-62A4E8B6D22A}" type="pres">
      <dgm:prSet presAssocID="{C83A07AF-1FBD-4962-9FA1-ED29158F9BB8}" presName="parTxOnly" presStyleLbl="node1" presStyleIdx="2" presStyleCnt="5">
        <dgm:presLayoutVars>
          <dgm:bulletEnabled val="1"/>
        </dgm:presLayoutVars>
      </dgm:prSet>
      <dgm:spPr/>
    </dgm:pt>
    <dgm:pt modelId="{CB5E1A27-F6C5-461D-9267-43344F80F38F}" type="pres">
      <dgm:prSet presAssocID="{04D9618A-84CD-4E4F-B879-82D7B642D32D}" presName="parSpace" presStyleCnt="0"/>
      <dgm:spPr/>
    </dgm:pt>
    <dgm:pt modelId="{B8ECA6C0-D90D-4321-A73E-5CFDC9C7F238}" type="pres">
      <dgm:prSet presAssocID="{6110E1E0-6B90-4AE4-AA89-23472181E6E4}" presName="parTxOnly" presStyleLbl="node1" presStyleIdx="3" presStyleCnt="5">
        <dgm:presLayoutVars>
          <dgm:bulletEnabled val="1"/>
        </dgm:presLayoutVars>
      </dgm:prSet>
      <dgm:spPr/>
    </dgm:pt>
    <dgm:pt modelId="{93B9D279-B6A4-4091-9C0A-602C28350ED6}" type="pres">
      <dgm:prSet presAssocID="{14B03431-4CFD-42BE-B451-E34EA93539E2}" presName="parSpace" presStyleCnt="0"/>
      <dgm:spPr/>
    </dgm:pt>
    <dgm:pt modelId="{FE7F788F-F44E-47D0-BBD9-CEC4AD48934D}" type="pres">
      <dgm:prSet presAssocID="{4978C2CA-1779-4AC5-9ADB-18309963D18C}" presName="parTxOnly" presStyleLbl="node1" presStyleIdx="4" presStyleCnt="5">
        <dgm:presLayoutVars>
          <dgm:bulletEnabled val="1"/>
        </dgm:presLayoutVars>
      </dgm:prSet>
      <dgm:spPr/>
    </dgm:pt>
  </dgm:ptLst>
  <dgm:cxnLst>
    <dgm:cxn modelId="{B1274437-0321-446E-B9C6-6CA9954DBBF3}" srcId="{8C627B4E-4B2B-4371-B70E-5206107FC8C1}" destId="{4978C2CA-1779-4AC5-9ADB-18309963D18C}" srcOrd="4" destOrd="0" parTransId="{A101314C-7223-4102-BE5A-F8A70695F138}" sibTransId="{F4A36B36-0515-40E4-8817-0D5E5C350A16}"/>
    <dgm:cxn modelId="{33E6CD5D-9308-4EE1-9B1A-0AF15418EB88}" type="presOf" srcId="{9B534CF1-B9C0-454C-A763-7C428D2E933C}" destId="{D795A24E-D0BF-40EB-B09D-E1E2645A8B67}" srcOrd="0" destOrd="0" presId="urn:microsoft.com/office/officeart/2005/8/layout/hChevron3"/>
    <dgm:cxn modelId="{6D7F215E-3B99-4A9D-9933-6D22D3BED971}" type="presOf" srcId="{8C627B4E-4B2B-4371-B70E-5206107FC8C1}" destId="{556A2EF1-0A3D-41D9-99D4-B66C33345960}" srcOrd="0" destOrd="0" presId="urn:microsoft.com/office/officeart/2005/8/layout/hChevron3"/>
    <dgm:cxn modelId="{CF55AD61-620B-471E-B445-9318C0509390}" srcId="{8C627B4E-4B2B-4371-B70E-5206107FC8C1}" destId="{C83A07AF-1FBD-4962-9FA1-ED29158F9BB8}" srcOrd="2" destOrd="0" parTransId="{7CC73824-B208-4CAF-A456-A98F3DCB6257}" sibTransId="{04D9618A-84CD-4E4F-B879-82D7B642D32D}"/>
    <dgm:cxn modelId="{65F07265-77A6-4BC0-A5CD-F665D9DA06FD}" type="presOf" srcId="{C83A07AF-1FBD-4962-9FA1-ED29158F9BB8}" destId="{F6035B51-C9FB-4C47-B67E-62A4E8B6D22A}" srcOrd="0" destOrd="0" presId="urn:microsoft.com/office/officeart/2005/8/layout/hChevron3"/>
    <dgm:cxn modelId="{E87E6F49-7521-487E-A093-C2CC4E499F58}" srcId="{8C627B4E-4B2B-4371-B70E-5206107FC8C1}" destId="{6110E1E0-6B90-4AE4-AA89-23472181E6E4}" srcOrd="3" destOrd="0" parTransId="{D65E83AB-9792-40EC-AAFA-744C47ED392F}" sibTransId="{14B03431-4CFD-42BE-B451-E34EA93539E2}"/>
    <dgm:cxn modelId="{F294DF51-7837-4B96-ACCB-D688C8A7E1AF}" type="presOf" srcId="{6110E1E0-6B90-4AE4-AA89-23472181E6E4}" destId="{B8ECA6C0-D90D-4321-A73E-5CFDC9C7F238}" srcOrd="0" destOrd="0" presId="urn:microsoft.com/office/officeart/2005/8/layout/hChevron3"/>
    <dgm:cxn modelId="{79EF5CB8-89B5-4D7F-90B2-F96EA1A79E29}" type="presOf" srcId="{DC95B003-4CA1-4C71-A05F-697BF6CD71F2}" destId="{4B3A28D9-96D6-4302-99B4-9289927768FA}" srcOrd="0" destOrd="0" presId="urn:microsoft.com/office/officeart/2005/8/layout/hChevron3"/>
    <dgm:cxn modelId="{5AD9FAD1-2881-42B4-BDBC-9D00AC508E13}" srcId="{8C627B4E-4B2B-4371-B70E-5206107FC8C1}" destId="{9B534CF1-B9C0-454C-A763-7C428D2E933C}" srcOrd="1" destOrd="0" parTransId="{EF55B881-32A1-4CE6-A75F-FBEE1EA57806}" sibTransId="{378FDB22-8E84-4094-B60D-F44F79250B05}"/>
    <dgm:cxn modelId="{4C616CD4-51DA-4C2E-B572-24868AA08454}" type="presOf" srcId="{4978C2CA-1779-4AC5-9ADB-18309963D18C}" destId="{FE7F788F-F44E-47D0-BBD9-CEC4AD48934D}" srcOrd="0" destOrd="0" presId="urn:microsoft.com/office/officeart/2005/8/layout/hChevron3"/>
    <dgm:cxn modelId="{849A02ED-E910-4ECB-A944-F7848DE94DE7}" srcId="{8C627B4E-4B2B-4371-B70E-5206107FC8C1}" destId="{DC95B003-4CA1-4C71-A05F-697BF6CD71F2}" srcOrd="0" destOrd="0" parTransId="{78EB8D7A-C617-45AF-832A-12E036F927AA}" sibTransId="{BA0CEB25-1BF8-43BA-9159-574D3FCAABB3}"/>
    <dgm:cxn modelId="{10098847-AC43-4C50-BF09-9F35566129E5}" type="presParOf" srcId="{556A2EF1-0A3D-41D9-99D4-B66C33345960}" destId="{4B3A28D9-96D6-4302-99B4-9289927768FA}" srcOrd="0" destOrd="0" presId="urn:microsoft.com/office/officeart/2005/8/layout/hChevron3"/>
    <dgm:cxn modelId="{A30A37BC-BDA1-4D28-B46E-346D60161F09}" type="presParOf" srcId="{556A2EF1-0A3D-41D9-99D4-B66C33345960}" destId="{AE6763F4-E4B4-401C-B75F-92B72C45A86C}" srcOrd="1" destOrd="0" presId="urn:microsoft.com/office/officeart/2005/8/layout/hChevron3"/>
    <dgm:cxn modelId="{1E9B977B-0633-4389-A1D5-60D468216916}" type="presParOf" srcId="{556A2EF1-0A3D-41D9-99D4-B66C33345960}" destId="{D795A24E-D0BF-40EB-B09D-E1E2645A8B67}" srcOrd="2" destOrd="0" presId="urn:microsoft.com/office/officeart/2005/8/layout/hChevron3"/>
    <dgm:cxn modelId="{F658C4C5-F399-4EC1-AA9E-516CCF5A5B64}" type="presParOf" srcId="{556A2EF1-0A3D-41D9-99D4-B66C33345960}" destId="{CAB612B3-149F-4577-9FAC-A636F0E1C1B8}" srcOrd="3" destOrd="0" presId="urn:microsoft.com/office/officeart/2005/8/layout/hChevron3"/>
    <dgm:cxn modelId="{DF42A8AF-147C-4E92-8616-98735D37A570}" type="presParOf" srcId="{556A2EF1-0A3D-41D9-99D4-B66C33345960}" destId="{F6035B51-C9FB-4C47-B67E-62A4E8B6D22A}" srcOrd="4" destOrd="0" presId="urn:microsoft.com/office/officeart/2005/8/layout/hChevron3"/>
    <dgm:cxn modelId="{62EAF3EA-6FA1-45F1-8425-CE2080E1AE93}" type="presParOf" srcId="{556A2EF1-0A3D-41D9-99D4-B66C33345960}" destId="{CB5E1A27-F6C5-461D-9267-43344F80F38F}" srcOrd="5" destOrd="0" presId="urn:microsoft.com/office/officeart/2005/8/layout/hChevron3"/>
    <dgm:cxn modelId="{54610E8F-6E45-461B-A849-507633420D29}" type="presParOf" srcId="{556A2EF1-0A3D-41D9-99D4-B66C33345960}" destId="{B8ECA6C0-D90D-4321-A73E-5CFDC9C7F238}" srcOrd="6" destOrd="0" presId="urn:microsoft.com/office/officeart/2005/8/layout/hChevron3"/>
    <dgm:cxn modelId="{6F8ED973-C9E9-4970-9271-0F093087316B}" type="presParOf" srcId="{556A2EF1-0A3D-41D9-99D4-B66C33345960}" destId="{93B9D279-B6A4-4091-9C0A-602C28350ED6}" srcOrd="7" destOrd="0" presId="urn:microsoft.com/office/officeart/2005/8/layout/hChevron3"/>
    <dgm:cxn modelId="{1FA97BDE-C631-4451-8BCD-B17BCD3C7A98}" type="presParOf" srcId="{556A2EF1-0A3D-41D9-99D4-B66C33345960}" destId="{FE7F788F-F44E-47D0-BBD9-CEC4AD48934D}" srcOrd="8" destOrd="0" presId="urn:microsoft.com/office/officeart/2005/8/layout/hChevron3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3A28D9-96D6-4302-99B4-9289927768FA}">
      <dsp:nvSpPr>
        <dsp:cNvPr id="0" name=""/>
        <dsp:cNvSpPr/>
      </dsp:nvSpPr>
      <dsp:spPr>
        <a:xfrm>
          <a:off x="610" y="116478"/>
          <a:ext cx="1190264" cy="476105"/>
        </a:xfrm>
        <a:prstGeom prst="homePlate">
          <a:avLst/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674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Discussão</a:t>
          </a:r>
          <a:r>
            <a:rPr lang="en-US" sz="1050" kern="1200" dirty="0">
              <a:latin typeface="Arial" panose="020B0604020202020204" pitchFamily="34" charset="0"/>
              <a:cs typeface="Arial" panose="020B0604020202020204" pitchFamily="34" charset="0"/>
            </a:rPr>
            <a:t> da </a:t>
          </a: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idéia</a:t>
          </a:r>
          <a:endParaRPr lang="en-US" sz="105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10" y="116478"/>
        <a:ext cx="1071238" cy="476105"/>
      </dsp:txXfrm>
    </dsp:sp>
    <dsp:sp modelId="{D795A24E-D0BF-40EB-B09D-E1E2645A8B67}">
      <dsp:nvSpPr>
        <dsp:cNvPr id="0" name=""/>
        <dsp:cNvSpPr/>
      </dsp:nvSpPr>
      <dsp:spPr>
        <a:xfrm>
          <a:off x="952821" y="116478"/>
          <a:ext cx="1190264" cy="476105"/>
        </a:xfrm>
        <a:prstGeom prst="chevron">
          <a:avLst/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Texto</a:t>
          </a:r>
          <a:r>
            <a:rPr lang="en-US" sz="1050" kern="1200" dirty="0">
              <a:latin typeface="Arial" panose="020B0604020202020204" pitchFamily="34" charset="0"/>
              <a:cs typeface="Arial" panose="020B0604020202020204" pitchFamily="34" charset="0"/>
            </a:rPr>
            <a:t> base</a:t>
          </a:r>
        </a:p>
      </dsp:txBody>
      <dsp:txXfrm>
        <a:off x="1190874" y="116478"/>
        <a:ext cx="714159" cy="476105"/>
      </dsp:txXfrm>
    </dsp:sp>
    <dsp:sp modelId="{F6035B51-C9FB-4C47-B67E-62A4E8B6D22A}">
      <dsp:nvSpPr>
        <dsp:cNvPr id="0" name=""/>
        <dsp:cNvSpPr/>
      </dsp:nvSpPr>
      <dsp:spPr>
        <a:xfrm>
          <a:off x="1905032" y="116478"/>
          <a:ext cx="1190264" cy="476105"/>
        </a:xfrm>
        <a:prstGeom prst="chevron">
          <a:avLst/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>
              <a:latin typeface="Arial" panose="020B0604020202020204" pitchFamily="34" charset="0"/>
              <a:cs typeface="Arial" panose="020B0604020202020204" pitchFamily="34" charset="0"/>
            </a:rPr>
            <a:t>Projeto de lei</a:t>
          </a:r>
        </a:p>
      </dsp:txBody>
      <dsp:txXfrm>
        <a:off x="2143085" y="116478"/>
        <a:ext cx="714159" cy="476105"/>
      </dsp:txXfrm>
    </dsp:sp>
    <dsp:sp modelId="{B8ECA6C0-D90D-4321-A73E-5CFDC9C7F238}">
      <dsp:nvSpPr>
        <dsp:cNvPr id="0" name=""/>
        <dsp:cNvSpPr/>
      </dsp:nvSpPr>
      <dsp:spPr>
        <a:xfrm>
          <a:off x="2857244" y="116478"/>
          <a:ext cx="1190264" cy="476105"/>
        </a:xfrm>
        <a:prstGeom prst="chevron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Emendas</a:t>
          </a:r>
          <a:endParaRPr lang="en-US" sz="105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Congresso</a:t>
          </a:r>
          <a:endParaRPr lang="en-US" sz="105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095297" y="116478"/>
        <a:ext cx="714159" cy="476105"/>
      </dsp:txXfrm>
    </dsp:sp>
    <dsp:sp modelId="{FE7F788F-F44E-47D0-BBD9-CEC4AD48934D}">
      <dsp:nvSpPr>
        <dsp:cNvPr id="0" name=""/>
        <dsp:cNvSpPr/>
      </dsp:nvSpPr>
      <dsp:spPr>
        <a:xfrm>
          <a:off x="3809455" y="116478"/>
          <a:ext cx="1190264" cy="476105"/>
        </a:xfrm>
        <a:prstGeom prst="chevron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Publicação</a:t>
          </a:r>
          <a:r>
            <a:rPr lang="en-US" sz="105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>
              <a:latin typeface="Arial" panose="020B0604020202020204" pitchFamily="34" charset="0"/>
              <a:cs typeface="Arial" panose="020B0604020202020204" pitchFamily="34" charset="0"/>
            </a:rPr>
            <a:t>Da Lei </a:t>
          </a:r>
        </a:p>
      </dsp:txBody>
      <dsp:txXfrm>
        <a:off x="4047508" y="116478"/>
        <a:ext cx="714159" cy="4761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33031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7885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9281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42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2278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0399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7919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0679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9869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4675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393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0153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>
            <a:off x="0" y="6435397"/>
            <a:ext cx="12192000" cy="43225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Rectangle 20"/>
          <p:cNvSpPr/>
          <p:nvPr/>
        </p:nvSpPr>
        <p:spPr>
          <a:xfrm>
            <a:off x="139699" y="662906"/>
            <a:ext cx="6482090" cy="5686374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9698" y="42147"/>
            <a:ext cx="9318209" cy="541337"/>
          </a:xfrm>
        </p:spPr>
        <p:txBody>
          <a:bodyPr>
            <a:noAutofit/>
          </a:bodyPr>
          <a:lstStyle/>
          <a:p>
            <a:pPr algn="l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Projeto GETAP: </a:t>
            </a:r>
            <a:r>
              <a:rPr lang="pt-B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Código de Defesa dos Contribuintes</a:t>
            </a:r>
          </a:p>
        </p:txBody>
      </p:sp>
      <p:sp>
        <p:nvSpPr>
          <p:cNvPr id="5" name="Rectangle 4"/>
          <p:cNvSpPr/>
          <p:nvPr/>
        </p:nvSpPr>
        <p:spPr>
          <a:xfrm>
            <a:off x="262532" y="744793"/>
            <a:ext cx="6286858" cy="11111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Breve Descrição (Por quê?)</a:t>
            </a:r>
          </a:p>
          <a:p>
            <a:pPr algn="just"/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Prática reincidente de atos e procedimentos desproporcionais, pouco isonômicos e transparentes, de fiscalização, autuação, julgamento e cobrança do crédito tributário pelas autoridades fiscais.</a:t>
            </a:r>
          </a:p>
        </p:txBody>
      </p:sp>
      <p:sp>
        <p:nvSpPr>
          <p:cNvPr id="6" name="Rectangle 5"/>
          <p:cNvSpPr/>
          <p:nvPr/>
        </p:nvSpPr>
        <p:spPr>
          <a:xfrm>
            <a:off x="237314" y="3078511"/>
            <a:ext cx="6286859" cy="11354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Objetivo GETAP (Principiológico)</a:t>
            </a:r>
          </a:p>
          <a:p>
            <a:pPr algn="just"/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Modernização da relação entre fisco e contribuintes, levando o Brasil para </a:t>
            </a:r>
            <a:r>
              <a:rPr lang="pt-BR" sz="14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standards </a:t>
            </a: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internacionais de cooperação e boas práticas. </a:t>
            </a:r>
          </a:p>
        </p:txBody>
      </p:sp>
      <p:sp>
        <p:nvSpPr>
          <p:cNvPr id="8" name="Rectangle 7"/>
          <p:cNvSpPr/>
          <p:nvPr/>
        </p:nvSpPr>
        <p:spPr>
          <a:xfrm>
            <a:off x="248675" y="4363263"/>
            <a:ext cx="6286860" cy="1839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Pontos Cruciais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Garantir igualdade de tratamento e a ampla publicidade em todas as fases e procedimentos adotados pelas autoridades fiscais.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Fundamentação e motivação das decisões administrativas.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Prazos e procedimentos claros para emissão de CND e Compensação tributária.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Atribuição dos custos com honorários e demais despesas processuais (perícia, garantias) para Fazenda Pública (CPC/2015).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Evitar a indevida constrição patrimonial.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pt-BR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539332" y="6503637"/>
            <a:ext cx="2364095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Prioridade 2022 (X)</a:t>
            </a:r>
            <a:endParaRPr lang="pt-BR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62530" y="1977517"/>
            <a:ext cx="6286859" cy="11113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Risco/Oportunidade (Impacto esperado)</a:t>
            </a:r>
            <a:endParaRPr lang="pt-BR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Risco</a:t>
            </a: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Piora ou manutenção de atos discricionários do Poder Executivo em afronta dos direitos mínimos dos contribuintes. Contínuo aumento dos custos respectivos e impacto negativo à competitividade e novos negócios.</a:t>
            </a:r>
          </a:p>
          <a:p>
            <a:pPr algn="just"/>
            <a:r>
              <a:rPr lang="pt-BR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Oportunidade</a:t>
            </a: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Normatizar direitos e garantias dos contribuintes em âmbito nacional.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9698" y="6489989"/>
            <a:ext cx="1252374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Início: 2014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067203" y="6504243"/>
            <a:ext cx="2954755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Responsável: </a:t>
            </a:r>
            <a:r>
              <a:rPr lang="pt-BR" sz="1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Eduardo</a:t>
            </a:r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175448" y="6503637"/>
            <a:ext cx="2282459" cy="30769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Sponsor</a:t>
            </a:r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862198" y="669601"/>
            <a:ext cx="5000330" cy="3266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Pessoas-Chave</a:t>
            </a:r>
            <a:endParaRPr lang="pt-BR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744619" y="1012986"/>
            <a:ext cx="5246097" cy="1168011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6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Senado</a:t>
            </a:r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Tasso Jereissati   </a:t>
            </a:r>
            <a:r>
              <a:rPr lang="pt-BR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Câmara:  </a:t>
            </a:r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Arthur Maia </a:t>
            </a:r>
          </a:p>
          <a:p>
            <a:r>
              <a:rPr lang="pt-BR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PGFN:</a:t>
            </a:r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Daniel Saboia Xavier </a:t>
            </a:r>
          </a:p>
          <a:p>
            <a:r>
              <a:rPr lang="pt-BR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CNI</a:t>
            </a:r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Ariene</a:t>
            </a:r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D´Arc, Cassio Borges e Marcos Borges  </a:t>
            </a:r>
          </a:p>
          <a:p>
            <a:r>
              <a:rPr lang="pt-BR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FIESP: </a:t>
            </a:r>
            <a:r>
              <a:rPr lang="pt-BR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Helcio</a:t>
            </a:r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Honda </a:t>
            </a:r>
            <a:endParaRPr lang="pt-BR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0" name="Diagram 19"/>
          <p:cNvGraphicFramePr/>
          <p:nvPr>
            <p:extLst>
              <p:ext uri="{D42A27DB-BD31-4B8C-83A1-F6EECF244321}">
                <p14:modId xmlns:p14="http://schemas.microsoft.com/office/powerpoint/2010/main" val="2278444687"/>
              </p:ext>
            </p:extLst>
          </p:nvPr>
        </p:nvGraphicFramePr>
        <p:xfrm>
          <a:off x="6787708" y="2476286"/>
          <a:ext cx="5000330" cy="7090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2" name="Rectangle 21"/>
          <p:cNvSpPr/>
          <p:nvPr/>
        </p:nvSpPr>
        <p:spPr>
          <a:xfrm>
            <a:off x="6858182" y="3136791"/>
            <a:ext cx="5000330" cy="3412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Estratégia/Tática</a:t>
            </a:r>
          </a:p>
        </p:txBody>
      </p:sp>
      <p:sp>
        <p:nvSpPr>
          <p:cNvPr id="23" name="Down Arrow 22"/>
          <p:cNvSpPr/>
          <p:nvPr/>
        </p:nvSpPr>
        <p:spPr>
          <a:xfrm>
            <a:off x="10063560" y="2280975"/>
            <a:ext cx="299640" cy="290446"/>
          </a:xfrm>
          <a:prstGeom prst="downArrow">
            <a:avLst/>
          </a:prstGeom>
          <a:solidFill>
            <a:srgbClr val="FF9933"/>
          </a:solidFill>
          <a:ln w="285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858182" y="3431819"/>
            <a:ext cx="5000330" cy="1186654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6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68275" indent="-168275" algn="just">
              <a:buFont typeface="Wingdings" panose="05000000000000000000" pitchFamily="2" charset="2"/>
              <a:buChar char="§"/>
            </a:pPr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Manutenção do Parecer PLS 298/2011;</a:t>
            </a:r>
          </a:p>
          <a:p>
            <a:pPr marL="168275" indent="-168275" algn="just">
              <a:buFont typeface="Wingdings" panose="05000000000000000000" pitchFamily="2" charset="2"/>
              <a:buChar char="§"/>
            </a:pPr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Apoiar o projeto em todas as etapas e reforçar apoio político.</a:t>
            </a:r>
          </a:p>
          <a:p>
            <a:pPr marL="168275" indent="-168275" algn="just">
              <a:buFont typeface="Wingdings" panose="05000000000000000000" pitchFamily="2" charset="2"/>
              <a:buChar char="§"/>
            </a:pPr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Replicar os pontos do GETAP no PLS 406/16 e nos novos projetos PLP 17/22 e PLP 125/22 (Comissão de Juristas de Reforma do Processo Tributário)</a:t>
            </a:r>
          </a:p>
          <a:p>
            <a:pPr marL="168275" indent="-168275" algn="just">
              <a:buFont typeface="Wingdings" panose="05000000000000000000" pitchFamily="2" charset="2"/>
              <a:buChar char="§"/>
            </a:pPr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Acompanhamento de imposição de deveres aos contribuintes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858182" y="4973919"/>
            <a:ext cx="5000330" cy="1343462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6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/>
            <a:r>
              <a:rPr lang="pt-BR" sz="13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Senado</a:t>
            </a:r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1. Revisar proposta de texto da PGFN e acompanhar novo relator do </a:t>
            </a:r>
            <a:r>
              <a:rPr lang="pt-BR" sz="1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projeto (</a:t>
            </a:r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PLS 298/2011).</a:t>
            </a:r>
          </a:p>
          <a:p>
            <a:pPr algn="just"/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Acompanhar tramitação PLP 17/22 e PLP 125/22 </a:t>
            </a:r>
          </a:p>
          <a:p>
            <a:pPr algn="just"/>
            <a:r>
              <a:rPr lang="pt-BR" sz="13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Câmara</a:t>
            </a:r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Monitorar tramitação do projeto e eventualmente marcar reunião com novo relator, caso haja andamento – Dep. Arthur Maia (PL 2557/2011).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858182" y="4661021"/>
            <a:ext cx="5000330" cy="3412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Próximas Ações</a:t>
            </a:r>
          </a:p>
        </p:txBody>
      </p:sp>
      <p:sp>
        <p:nvSpPr>
          <p:cNvPr id="28" name="Rectangle 27"/>
          <p:cNvSpPr/>
          <p:nvPr/>
        </p:nvSpPr>
        <p:spPr>
          <a:xfrm>
            <a:off x="9576053" y="6503637"/>
            <a:ext cx="2282459" cy="30769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Status: Ativo</a:t>
            </a:r>
          </a:p>
        </p:txBody>
      </p:sp>
      <p:sp>
        <p:nvSpPr>
          <p:cNvPr id="29" name="Rectangle 9"/>
          <p:cNvSpPr/>
          <p:nvPr/>
        </p:nvSpPr>
        <p:spPr>
          <a:xfrm>
            <a:off x="10717282" y="124324"/>
            <a:ext cx="1345343" cy="3769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>
                <a:solidFill>
                  <a:schemeClr val="tx1"/>
                </a:solidFill>
              </a:rPr>
              <a:t>Dezembro-2022</a:t>
            </a:r>
          </a:p>
        </p:txBody>
      </p:sp>
    </p:spTree>
    <p:extLst>
      <p:ext uri="{BB962C8B-B14F-4D97-AF65-F5344CB8AC3E}">
        <p14:creationId xmlns:p14="http://schemas.microsoft.com/office/powerpoint/2010/main" val="1078792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>
            <a:off x="0" y="6435397"/>
            <a:ext cx="12192000" cy="43225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Rectangle 20"/>
          <p:cNvSpPr/>
          <p:nvPr/>
        </p:nvSpPr>
        <p:spPr>
          <a:xfrm>
            <a:off x="184046" y="677236"/>
            <a:ext cx="5845818" cy="5686374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9698" y="42147"/>
            <a:ext cx="9777034" cy="541337"/>
          </a:xfrm>
        </p:spPr>
        <p:txBody>
          <a:bodyPr>
            <a:noAutofit/>
          </a:bodyPr>
          <a:lstStyle/>
          <a:p>
            <a:pPr algn="l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Projeto GETAP: </a:t>
            </a:r>
            <a:r>
              <a:rPr lang="pt-B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Código de Defesa dos Contribuintes</a:t>
            </a:r>
          </a:p>
        </p:txBody>
      </p:sp>
      <p:sp>
        <p:nvSpPr>
          <p:cNvPr id="5" name="Rectangle 4"/>
          <p:cNvSpPr/>
          <p:nvPr/>
        </p:nvSpPr>
        <p:spPr>
          <a:xfrm>
            <a:off x="336429" y="764487"/>
            <a:ext cx="5463471" cy="53402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>
              <a:spcBef>
                <a:spcPts val="600"/>
              </a:spcBef>
            </a:pPr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Pontos Cruciais</a:t>
            </a:r>
          </a:p>
          <a:p>
            <a:pPr lvl="0" algn="just">
              <a:spcBef>
                <a:spcPts val="600"/>
              </a:spcBef>
            </a:pPr>
            <a:r>
              <a:rPr lang="pt-BR" sz="1400" b="1" dirty="0">
                <a:solidFill>
                  <a:schemeClr val="accent2"/>
                </a:solidFill>
              </a:rPr>
              <a:t>(i) Garantir a ampla publicidade em todas as fases e procedimentos adotados pelas autoridades fiscais</a:t>
            </a:r>
            <a:endParaRPr lang="pt-BR" sz="1400" dirty="0">
              <a:solidFill>
                <a:schemeClr val="accent2"/>
              </a:solidFill>
            </a:endParaRPr>
          </a:p>
          <a:p>
            <a:pPr lvl="0" algn="just">
              <a:spcBef>
                <a:spcPts val="600"/>
              </a:spcBef>
            </a:pPr>
            <a:r>
              <a:rPr lang="pt-BR" sz="1400" b="1" dirty="0">
                <a:solidFill>
                  <a:schemeClr val="accent2"/>
                </a:solidFill>
              </a:rPr>
              <a:t>(</a:t>
            </a:r>
            <a:r>
              <a:rPr lang="pt-BR" sz="1400" b="1" dirty="0" err="1">
                <a:solidFill>
                  <a:schemeClr val="accent2"/>
                </a:solidFill>
              </a:rPr>
              <a:t>ii</a:t>
            </a:r>
            <a:r>
              <a:rPr lang="pt-BR" sz="1400" b="1" dirty="0">
                <a:solidFill>
                  <a:schemeClr val="accent2"/>
                </a:solidFill>
              </a:rPr>
              <a:t>) Fundamentação e motivação das decisões administrativas </a:t>
            </a:r>
          </a:p>
          <a:p>
            <a:pPr lvl="0" algn="just">
              <a:spcBef>
                <a:spcPts val="600"/>
              </a:spcBef>
            </a:pPr>
            <a:r>
              <a:rPr lang="pt-BR" sz="1400" b="1" dirty="0">
                <a:solidFill>
                  <a:schemeClr val="accent2"/>
                </a:solidFill>
              </a:rPr>
              <a:t>(</a:t>
            </a:r>
            <a:r>
              <a:rPr lang="pt-BR" sz="1400" b="1" dirty="0" err="1">
                <a:solidFill>
                  <a:schemeClr val="accent2"/>
                </a:solidFill>
              </a:rPr>
              <a:t>iii</a:t>
            </a:r>
            <a:r>
              <a:rPr lang="pt-BR" sz="1400" b="1" dirty="0">
                <a:solidFill>
                  <a:schemeClr val="accent2"/>
                </a:solidFill>
              </a:rPr>
              <a:t>) Garantir a celeridade procedimental para emissão de CND</a:t>
            </a:r>
          </a:p>
          <a:p>
            <a:pPr algn="just">
              <a:spcBef>
                <a:spcPts val="600"/>
              </a:spcBef>
            </a:pPr>
            <a:r>
              <a:rPr lang="pt-BR" sz="1400" b="1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Subitens:</a:t>
            </a:r>
          </a:p>
          <a:p>
            <a:pPr marL="342900" lvl="0" indent="-342900" algn="just">
              <a:spcBef>
                <a:spcPts val="600"/>
              </a:spcBef>
              <a:buFont typeface="+mj-lt"/>
              <a:buAutoNum type="arabicPeriod"/>
            </a:pPr>
            <a:r>
              <a:rPr lang="pt-B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Instituição de Procedimento Eletrônico;</a:t>
            </a:r>
          </a:p>
          <a:p>
            <a:pPr marL="342900" lvl="0" indent="-342900" algn="just">
              <a:spcBef>
                <a:spcPts val="600"/>
              </a:spcBef>
              <a:buFont typeface="+mj-lt"/>
              <a:buAutoNum type="arabicPeriod"/>
            </a:pPr>
            <a:r>
              <a:rPr lang="pt-B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Suspensão de exigibilidade do crédito tributário na fase do “limbo”;</a:t>
            </a:r>
          </a:p>
          <a:p>
            <a:pPr marL="342900" lvl="0" indent="-342900" algn="just">
              <a:spcBef>
                <a:spcPts val="600"/>
              </a:spcBef>
              <a:buFont typeface="+mj-lt"/>
              <a:buAutoNum type="arabicPeriod"/>
            </a:pPr>
            <a:r>
              <a:rPr lang="pt-B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Trava do “conta corrente”.</a:t>
            </a:r>
            <a:endParaRPr lang="pt-BR" sz="1400" b="1" dirty="0">
              <a:solidFill>
                <a:schemeClr val="accent2"/>
              </a:solidFill>
            </a:endParaRPr>
          </a:p>
          <a:p>
            <a:pPr lvl="0" algn="just">
              <a:spcBef>
                <a:spcPts val="600"/>
              </a:spcBef>
            </a:pPr>
            <a:r>
              <a:rPr lang="pt-BR" sz="1400" b="1" dirty="0">
                <a:solidFill>
                  <a:schemeClr val="accent2"/>
                </a:solidFill>
              </a:rPr>
              <a:t>(</a:t>
            </a:r>
            <a:r>
              <a:rPr lang="pt-BR" sz="1400" b="1" dirty="0" err="1">
                <a:solidFill>
                  <a:schemeClr val="accent2"/>
                </a:solidFill>
              </a:rPr>
              <a:t>iv</a:t>
            </a:r>
            <a:r>
              <a:rPr lang="pt-BR" sz="1400" b="1" dirty="0">
                <a:solidFill>
                  <a:schemeClr val="accent2"/>
                </a:solidFill>
              </a:rPr>
              <a:t>) Garantir eficácia e celeridade procedimental no procedimento de compensação</a:t>
            </a:r>
          </a:p>
          <a:p>
            <a:pPr algn="just">
              <a:spcBef>
                <a:spcPts val="600"/>
              </a:spcBef>
            </a:pPr>
            <a:r>
              <a:rPr lang="pt-BR" sz="1400" b="1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Subitem:</a:t>
            </a:r>
          </a:p>
          <a:p>
            <a:pPr marL="342900" lvl="0" indent="-342900" algn="just">
              <a:spcBef>
                <a:spcPts val="600"/>
              </a:spcBef>
              <a:buFont typeface="+mj-lt"/>
              <a:buAutoNum type="arabicPeriod"/>
            </a:pPr>
            <a:r>
              <a:rPr lang="pt-B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Afastar restrições com relação ao valor, à espécie e destinação do tributo objeto de recolhimento indevido.</a:t>
            </a:r>
          </a:p>
          <a:p>
            <a:pPr algn="just">
              <a:spcBef>
                <a:spcPts val="600"/>
              </a:spcBef>
            </a:pPr>
            <a:r>
              <a:rPr lang="pt-BR" sz="1400" b="1" dirty="0">
                <a:solidFill>
                  <a:schemeClr val="accent2"/>
                </a:solidFill>
              </a:rPr>
              <a:t>(v) O lançamento por homologação não pode ser considerado confissão de dívida</a:t>
            </a:r>
          </a:p>
          <a:p>
            <a:pPr algn="just">
              <a:spcBef>
                <a:spcPts val="600"/>
              </a:spcBef>
            </a:pPr>
            <a:r>
              <a:rPr lang="pt-BR" sz="1400" b="1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Subitens:</a:t>
            </a:r>
          </a:p>
          <a:p>
            <a:pPr marL="342900" lvl="0" indent="-342900" algn="just">
              <a:spcBef>
                <a:spcPts val="600"/>
              </a:spcBef>
              <a:buFont typeface="+mj-lt"/>
              <a:buAutoNum type="arabicPeriod"/>
            </a:pPr>
            <a:r>
              <a:rPr lang="pt-B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Denúncia espontânea entendida como possível antes de qualquer ato de fiscalização;</a:t>
            </a:r>
          </a:p>
          <a:p>
            <a:pPr marL="342900" lvl="0" indent="-342900" algn="just">
              <a:spcBef>
                <a:spcPts val="600"/>
              </a:spcBef>
              <a:buFont typeface="+mj-lt"/>
              <a:buAutoNum type="arabicPeriod"/>
            </a:pPr>
            <a:r>
              <a:rPr lang="pt-B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Denúncia espontânea aplicável à obrigação acessória.</a:t>
            </a:r>
          </a:p>
        </p:txBody>
      </p:sp>
      <p:sp>
        <p:nvSpPr>
          <p:cNvPr id="9" name="Rectangle 8"/>
          <p:cNvSpPr/>
          <p:nvPr/>
        </p:nvSpPr>
        <p:spPr>
          <a:xfrm>
            <a:off x="1539332" y="6503637"/>
            <a:ext cx="2364095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Prioridade 2022 (   )</a:t>
            </a:r>
            <a:endParaRPr lang="pt-BR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39698" y="6489989"/>
            <a:ext cx="1252374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Início: 2014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067203" y="6504243"/>
            <a:ext cx="2954755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Responsável: </a:t>
            </a:r>
            <a:r>
              <a:rPr lang="pt-BR" sz="1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Eduardo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175448" y="6503637"/>
            <a:ext cx="2282459" cy="30769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Sponsor</a:t>
            </a:r>
            <a:endParaRPr lang="pt-BR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9576052" y="6503637"/>
            <a:ext cx="2282459" cy="30769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Status: Ativo</a:t>
            </a:r>
          </a:p>
        </p:txBody>
      </p:sp>
      <p:sp>
        <p:nvSpPr>
          <p:cNvPr id="32" name="Rectangle 20"/>
          <p:cNvSpPr/>
          <p:nvPr/>
        </p:nvSpPr>
        <p:spPr>
          <a:xfrm>
            <a:off x="6090249" y="677236"/>
            <a:ext cx="5897659" cy="5686374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Rectangle 4"/>
          <p:cNvSpPr/>
          <p:nvPr/>
        </p:nvSpPr>
        <p:spPr>
          <a:xfrm>
            <a:off x="6242632" y="697636"/>
            <a:ext cx="5463471" cy="53402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>
              <a:spcBef>
                <a:spcPts val="600"/>
              </a:spcBef>
            </a:pPr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Pontos Cruciais</a:t>
            </a:r>
          </a:p>
          <a:p>
            <a:pPr lvl="0" algn="just">
              <a:spcBef>
                <a:spcPts val="600"/>
              </a:spcBef>
            </a:pPr>
            <a:r>
              <a:rPr lang="pt-BR" sz="1400" b="1" dirty="0">
                <a:solidFill>
                  <a:schemeClr val="accent2"/>
                </a:solidFill>
              </a:rPr>
              <a:t>(vi) Equilíbrio nas relações entre fisco e contribuintes – custos</a:t>
            </a:r>
          </a:p>
          <a:p>
            <a:pPr lvl="0" algn="just">
              <a:spcBef>
                <a:spcPts val="600"/>
              </a:spcBef>
            </a:pPr>
            <a:r>
              <a:rPr lang="pt-BR" sz="1400" b="1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Subitens:</a:t>
            </a:r>
          </a:p>
          <a:p>
            <a:pPr marL="342900" lvl="0" indent="-342900" algn="just">
              <a:spcBef>
                <a:spcPts val="600"/>
              </a:spcBef>
              <a:buFont typeface="+mj-lt"/>
              <a:buAutoNum type="arabicPeriod"/>
            </a:pPr>
            <a:r>
              <a:rPr lang="pt-B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Reembolso dos custos com garantias quando o contribuinte vencer a demanda no mérito, em homenagem ao princípio da verdade material; </a:t>
            </a:r>
          </a:p>
          <a:p>
            <a:pPr marL="342900" lvl="0" indent="-342900" algn="just">
              <a:spcBef>
                <a:spcPts val="600"/>
              </a:spcBef>
              <a:buFont typeface="+mj-lt"/>
              <a:buAutoNum type="arabicPeriod"/>
            </a:pPr>
            <a:r>
              <a:rPr lang="pt-B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Correção de depósitos judiciais nos mesmo índices aplicados à Fazenda Nacional.</a:t>
            </a:r>
          </a:p>
          <a:p>
            <a:pPr lvl="0" algn="just">
              <a:spcBef>
                <a:spcPts val="600"/>
              </a:spcBef>
            </a:pPr>
            <a:r>
              <a:rPr lang="pt-BR" sz="1400" b="1" dirty="0">
                <a:solidFill>
                  <a:srgbClr val="ED7D31"/>
                </a:solidFill>
              </a:rPr>
              <a:t>(</a:t>
            </a:r>
            <a:r>
              <a:rPr lang="pt-BR" sz="1400" b="1" dirty="0" err="1">
                <a:solidFill>
                  <a:srgbClr val="ED7D31"/>
                </a:solidFill>
              </a:rPr>
              <a:t>vii</a:t>
            </a:r>
            <a:r>
              <a:rPr lang="pt-BR" sz="1400" b="1" dirty="0">
                <a:solidFill>
                  <a:srgbClr val="ED7D31"/>
                </a:solidFill>
              </a:rPr>
              <a:t>) Assegurar a aplicação do princípio da menor onerosidade ao devedor</a:t>
            </a:r>
          </a:p>
          <a:p>
            <a:pPr algn="just">
              <a:spcBef>
                <a:spcPts val="600"/>
              </a:spcBef>
            </a:pPr>
            <a:r>
              <a:rPr lang="pt-BR" sz="1400" b="1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Subitem:</a:t>
            </a:r>
          </a:p>
          <a:p>
            <a:pPr marL="342900" lvl="0" indent="-342900" algn="just">
              <a:spcBef>
                <a:spcPts val="600"/>
              </a:spcBef>
              <a:buFont typeface="+mj-lt"/>
              <a:buAutoNum type="arabicPeriod"/>
            </a:pPr>
            <a:r>
              <a:rPr lang="pt-B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Regulamentação de novas hipóteses de suspensão da exigibilidade: pedidos e reclamações administrativas, fase do limbo, em sede de exceção de </a:t>
            </a:r>
            <a:r>
              <a:rPr lang="pt-B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pré</a:t>
            </a:r>
            <a:r>
              <a:rPr lang="pt-B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-executividade, oferecimento de carta de fiança e seguro garantia;</a:t>
            </a:r>
            <a:endParaRPr lang="pt-BR" sz="1400" b="1" dirty="0">
              <a:solidFill>
                <a:srgbClr val="ED7D31"/>
              </a:solidFill>
            </a:endParaRPr>
          </a:p>
          <a:p>
            <a:pPr>
              <a:spcBef>
                <a:spcPts val="600"/>
              </a:spcBef>
            </a:pPr>
            <a:endParaRPr lang="pt-BR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600"/>
              </a:spcBef>
            </a:pPr>
            <a:endParaRPr lang="pt-BR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9"/>
          <p:cNvSpPr/>
          <p:nvPr/>
        </p:nvSpPr>
        <p:spPr>
          <a:xfrm>
            <a:off x="10717282" y="124324"/>
            <a:ext cx="1345343" cy="3769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>
                <a:solidFill>
                  <a:schemeClr val="tx1"/>
                </a:solidFill>
              </a:rPr>
              <a:t>Dezembro-2022</a:t>
            </a:r>
          </a:p>
        </p:txBody>
      </p:sp>
    </p:spTree>
    <p:extLst>
      <p:ext uri="{BB962C8B-B14F-4D97-AF65-F5344CB8AC3E}">
        <p14:creationId xmlns:p14="http://schemas.microsoft.com/office/powerpoint/2010/main" val="26290501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>
            <a:off x="0" y="6435397"/>
            <a:ext cx="12192000" cy="43225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Rectangle 20"/>
          <p:cNvSpPr/>
          <p:nvPr/>
        </p:nvSpPr>
        <p:spPr>
          <a:xfrm>
            <a:off x="184046" y="677236"/>
            <a:ext cx="5845818" cy="5686374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9698" y="42147"/>
            <a:ext cx="9120212" cy="541337"/>
          </a:xfrm>
        </p:spPr>
        <p:txBody>
          <a:bodyPr>
            <a:noAutofit/>
          </a:bodyPr>
          <a:lstStyle/>
          <a:p>
            <a:pPr algn="l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Projeto GETAP: </a:t>
            </a:r>
            <a:r>
              <a:rPr lang="pt-B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Código de Defesa dos Contribuintes</a:t>
            </a:r>
          </a:p>
        </p:txBody>
      </p:sp>
      <p:sp>
        <p:nvSpPr>
          <p:cNvPr id="5" name="Rectangle 4"/>
          <p:cNvSpPr/>
          <p:nvPr/>
        </p:nvSpPr>
        <p:spPr>
          <a:xfrm>
            <a:off x="336429" y="764487"/>
            <a:ext cx="5463471" cy="53402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>
              <a:spcBef>
                <a:spcPts val="600"/>
              </a:spcBef>
            </a:pPr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Ponto Relevante</a:t>
            </a:r>
          </a:p>
          <a:p>
            <a:pPr lvl="0" algn="just">
              <a:spcBef>
                <a:spcPts val="600"/>
              </a:spcBef>
            </a:pPr>
            <a:r>
              <a:rPr lang="pt-BR" sz="1400" b="1" dirty="0">
                <a:solidFill>
                  <a:schemeClr val="accent2"/>
                </a:solidFill>
              </a:rPr>
              <a:t>(i) Garantir uniformidade de tratamento no curso do procedimento fiscalizatório</a:t>
            </a:r>
          </a:p>
          <a:p>
            <a:pPr lvl="0" algn="just">
              <a:spcBef>
                <a:spcPts val="600"/>
              </a:spcBef>
            </a:pPr>
            <a:r>
              <a:rPr lang="pt-BR" sz="1400" b="1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Subitens</a:t>
            </a:r>
            <a:r>
              <a:rPr lang="pt-BR" sz="1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:</a:t>
            </a:r>
            <a:endParaRPr lang="pt-BR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266700" lvl="0" indent="-266700" algn="just">
              <a:spcBef>
                <a:spcPts val="600"/>
              </a:spcBef>
              <a:buFont typeface="+mj-lt"/>
              <a:buAutoNum type="arabicPeriod"/>
            </a:pPr>
            <a:r>
              <a:rPr lang="pt-B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Os termos de fiscalização devem atender à requisitos objetivos, serem solicitados por escrito, consignarem ao fim para que se destinam e incluírem prazo suficiente para atendimento (observada a peculiaridade do caso concreto – razoabilidade);</a:t>
            </a:r>
          </a:p>
          <a:p>
            <a:pPr marL="266700" lvl="0" indent="-266700" algn="just">
              <a:spcBef>
                <a:spcPts val="600"/>
              </a:spcBef>
              <a:buFont typeface="+mj-lt"/>
              <a:buAutoNum type="arabicPeriod"/>
            </a:pPr>
            <a:r>
              <a:rPr lang="pt-B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Termos de fiscalização deve  limitar-se a operação sob análise (afasta grupo econômico), os tributos e períodos fiscalizados. </a:t>
            </a:r>
          </a:p>
          <a:p>
            <a:pPr algn="just">
              <a:spcBef>
                <a:spcPts val="600"/>
              </a:spcBef>
            </a:pPr>
            <a:endParaRPr lang="pt-BR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lvl="0" algn="just">
              <a:spcBef>
                <a:spcPts val="600"/>
              </a:spcBef>
            </a:pPr>
            <a:endParaRPr lang="pt-BR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spcBef>
                <a:spcPts val="600"/>
              </a:spcBef>
            </a:pPr>
            <a:endParaRPr lang="pt-BR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539332" y="6503637"/>
            <a:ext cx="2364095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Prioridade 2022 (   )</a:t>
            </a:r>
            <a:endParaRPr lang="pt-BR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39698" y="6489989"/>
            <a:ext cx="1252374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Início: 2014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067203" y="6504243"/>
            <a:ext cx="2954755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Responsável: </a:t>
            </a:r>
            <a:r>
              <a:rPr lang="pt-BR" sz="1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Eduardo</a:t>
            </a:r>
            <a:endParaRPr lang="pt-BR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7175448" y="6503637"/>
            <a:ext cx="2282459" cy="30769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Sponsor</a:t>
            </a:r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28" name="Rectangle 27"/>
          <p:cNvSpPr/>
          <p:nvPr/>
        </p:nvSpPr>
        <p:spPr>
          <a:xfrm>
            <a:off x="9576053" y="6503637"/>
            <a:ext cx="2282459" cy="30769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Status: Ativo</a:t>
            </a:r>
          </a:p>
        </p:txBody>
      </p:sp>
      <p:sp>
        <p:nvSpPr>
          <p:cNvPr id="12" name="Rectangle 9"/>
          <p:cNvSpPr/>
          <p:nvPr/>
        </p:nvSpPr>
        <p:spPr>
          <a:xfrm>
            <a:off x="10717282" y="124324"/>
            <a:ext cx="1345343" cy="3769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>
                <a:solidFill>
                  <a:schemeClr val="tx1"/>
                </a:solidFill>
              </a:rPr>
              <a:t>Dezembro-2022</a:t>
            </a:r>
          </a:p>
        </p:txBody>
      </p:sp>
    </p:spTree>
    <p:extLst>
      <p:ext uri="{BB962C8B-B14F-4D97-AF65-F5344CB8AC3E}">
        <p14:creationId xmlns:p14="http://schemas.microsoft.com/office/powerpoint/2010/main" val="3126474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FAAFBED98FEFC643ABE17D6B031CD8F9" ma:contentTypeVersion="16" ma:contentTypeDescription="Crie um novo documento." ma:contentTypeScope="" ma:versionID="d78f50dfc4daffded3d905c776107d58">
  <xsd:schema xmlns:xsd="http://www.w3.org/2001/XMLSchema" xmlns:xs="http://www.w3.org/2001/XMLSchema" xmlns:p="http://schemas.microsoft.com/office/2006/metadata/properties" xmlns:ns2="e7f7ccea-dee8-44f8-97ce-db50d96d7082" xmlns:ns3="5d1b34ba-032f-4a4e-9e0e-3b97c6feb5a4" xmlns:ns4="cfd0f6c3-cd31-46f3-8f07-3743d9e744f2" targetNamespace="http://schemas.microsoft.com/office/2006/metadata/properties" ma:root="true" ma:fieldsID="c3431a9a986d55f7911a2b976e483d0b" ns2:_="" ns3:_="" ns4:_="">
    <xsd:import namespace="e7f7ccea-dee8-44f8-97ce-db50d96d7082"/>
    <xsd:import namespace="5d1b34ba-032f-4a4e-9e0e-3b97c6feb5a4"/>
    <xsd:import namespace="cfd0f6c3-cd31-46f3-8f07-3743d9e744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f7ccea-dee8-44f8-97ce-db50d96d708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Marcações de imagem" ma:readOnly="false" ma:fieldId="{5cf76f15-5ced-4ddc-b409-7134ff3c332f}" ma:taxonomyMulti="true" ma:sspId="e401f4f9-695c-4a7c-995a-1d74c12325e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1b34ba-032f-4a4e-9e0e-3b97c6feb5a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d0f6c3-cd31-46f3-8f07-3743d9e744f2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6a811c4e-ef3c-4c4c-ae10-26283d990aad}" ma:internalName="TaxCatchAll" ma:showField="CatchAllData" ma:web="cfd0f6c3-cd31-46f3-8f07-3743d9e744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fd0f6c3-cd31-46f3-8f07-3743d9e744f2" xsi:nil="true"/>
    <lcf76f155ced4ddcb4097134ff3c332f xmlns="e7f7ccea-dee8-44f8-97ce-db50d96d7082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04C5016-67C8-4CBE-B589-B19CD49668A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7f7ccea-dee8-44f8-97ce-db50d96d7082"/>
    <ds:schemaRef ds:uri="5d1b34ba-032f-4a4e-9e0e-3b97c6feb5a4"/>
    <ds:schemaRef ds:uri="cfd0f6c3-cd31-46f3-8f07-3743d9e744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627DD68-3462-4909-AE57-CD07328CD765}">
  <ds:schemaRefs>
    <ds:schemaRef ds:uri="http://schemas.microsoft.com/office/2006/metadata/properties"/>
    <ds:schemaRef ds:uri="http://schemas.microsoft.com/office/infopath/2007/PartnerControls"/>
    <ds:schemaRef ds:uri="cfd0f6c3-cd31-46f3-8f07-3743d9e744f2"/>
    <ds:schemaRef ds:uri="e7f7ccea-dee8-44f8-97ce-db50d96d7082"/>
  </ds:schemaRefs>
</ds:datastoreItem>
</file>

<file path=customXml/itemProps3.xml><?xml version="1.0" encoding="utf-8"?>
<ds:datastoreItem xmlns:ds="http://schemas.openxmlformats.org/officeDocument/2006/customXml" ds:itemID="{CF5DE315-1635-44FD-9B6A-08E146E88D7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4637</TotalTime>
  <Words>710</Words>
  <Application>Microsoft Office PowerPoint</Application>
  <PresentationFormat>Widescreen</PresentationFormat>
  <Paragraphs>84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Wingdings</vt:lpstr>
      <vt:lpstr>Office Theme</vt:lpstr>
      <vt:lpstr>Projeto GETAP: Código de Defesa dos Contribuintes</vt:lpstr>
      <vt:lpstr>Projeto GETAP: Código de Defesa dos Contribuintes</vt:lpstr>
      <vt:lpstr>Projeto GETAP: Código de Defesa dos Contribuintes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Projeto:</dc:title>
  <dc:creator>Gomes, Carlos A (GE, Corporate)</dc:creator>
  <cp:lastModifiedBy>Eduardo Coletti</cp:lastModifiedBy>
  <cp:revision>108</cp:revision>
  <cp:lastPrinted>2017-06-01T13:59:15Z</cp:lastPrinted>
  <dcterms:created xsi:type="dcterms:W3CDTF">2016-08-12T18:41:30Z</dcterms:created>
  <dcterms:modified xsi:type="dcterms:W3CDTF">2022-12-15T18:30:24Z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0x010100FAAFBED98FEFC643ABE17D6B031CD8F9</vt:lpwstr>
  </property>
  <property fmtid="{D5CDD505-2E9C-101B-9397-08002B2CF9AE}" pid="3" name="MediaServiceImageTags">
    <vt:lpwstr/>
  </property>
</Properties>
</file>