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F0F6B9-BA28-4173-A7BD-E4A2FBF4DAAD}" v="8" dt="2023-03-03T14:35:30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54F0F6B9-BA28-4173-A7BD-E4A2FBF4DAAD}"/>
    <pc:docChg chg="undo custSel modSld">
      <pc:chgData name="Carmelita Ferrari" userId="a0647d23-206d-4793-93df-336ef2b34cf1" providerId="ADAL" clId="{54F0F6B9-BA28-4173-A7BD-E4A2FBF4DAAD}" dt="2023-03-03T14:35:30.513" v="346"/>
      <pc:docMkLst>
        <pc:docMk/>
      </pc:docMkLst>
      <pc:sldChg chg="addSp modSp mod">
        <pc:chgData name="Carmelita Ferrari" userId="a0647d23-206d-4793-93df-336ef2b34cf1" providerId="ADAL" clId="{54F0F6B9-BA28-4173-A7BD-E4A2FBF4DAAD}" dt="2023-03-03T14:35:20.894" v="344" actId="1036"/>
        <pc:sldMkLst>
          <pc:docMk/>
          <pc:sldMk cId="1078792426" sldId="256"/>
        </pc:sldMkLst>
        <pc:spChg chg="mod">
          <ac:chgData name="Carmelita Ferrari" userId="a0647d23-206d-4793-93df-336ef2b34cf1" providerId="ADAL" clId="{54F0F6B9-BA28-4173-A7BD-E4A2FBF4DAAD}" dt="2023-03-03T14:35:10.752" v="227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54F0F6B9-BA28-4173-A7BD-E4A2FBF4DAAD}" dt="2023-03-02T15:18:07.755" v="158" actId="6549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54F0F6B9-BA28-4173-A7BD-E4A2FBF4DAAD}" dt="2023-03-02T18:14:59.662" v="209" actId="255"/>
          <ac:spMkLst>
            <pc:docMk/>
            <pc:sldMk cId="1078792426" sldId="256"/>
            <ac:spMk id="16" creationId="{00000000-0000-0000-0000-000000000000}"/>
          </ac:spMkLst>
        </pc:spChg>
        <pc:spChg chg="mod">
          <ac:chgData name="Carmelita Ferrari" userId="a0647d23-206d-4793-93df-336ef2b34cf1" providerId="ADAL" clId="{54F0F6B9-BA28-4173-A7BD-E4A2FBF4DAAD}" dt="2023-03-02T14:17:31.916" v="156" actId="1035"/>
          <ac:spMkLst>
            <pc:docMk/>
            <pc:sldMk cId="1078792426" sldId="256"/>
            <ac:spMk id="23" creationId="{00000000-0000-0000-0000-000000000000}"/>
          </ac:spMkLst>
        </pc:spChg>
        <pc:spChg chg="mod">
          <ac:chgData name="Carmelita Ferrari" userId="a0647d23-206d-4793-93df-336ef2b34cf1" providerId="ADAL" clId="{54F0F6B9-BA28-4173-A7BD-E4A2FBF4DAAD}" dt="2023-02-23T20:21:25.324" v="16" actId="6549"/>
          <ac:spMkLst>
            <pc:docMk/>
            <pc:sldMk cId="1078792426" sldId="256"/>
            <ac:spMk id="29" creationId="{08087C39-3222-47A9-B77A-FED47AE32CFD}"/>
          </ac:spMkLst>
        </pc:spChg>
        <pc:spChg chg="mod">
          <ac:chgData name="Carmelita Ferrari" userId="a0647d23-206d-4793-93df-336ef2b34cf1" providerId="ADAL" clId="{54F0F6B9-BA28-4173-A7BD-E4A2FBF4DAAD}" dt="2023-02-23T20:26:11.534" v="21" actId="6549"/>
          <ac:spMkLst>
            <pc:docMk/>
            <pc:sldMk cId="1078792426" sldId="256"/>
            <ac:spMk id="30" creationId="{C741BC0C-8847-4FA9-BD4C-AF13526CD001}"/>
          </ac:spMkLst>
        </pc:spChg>
        <pc:graphicFrameChg chg="mod modGraphic">
          <ac:chgData name="Carmelita Ferrari" userId="a0647d23-206d-4793-93df-336ef2b34cf1" providerId="ADAL" clId="{54F0F6B9-BA28-4173-A7BD-E4A2FBF4DAAD}" dt="2023-03-02T18:06:57.754" v="161" actId="20577"/>
          <ac:graphicFrameMkLst>
            <pc:docMk/>
            <pc:sldMk cId="1078792426" sldId="256"/>
            <ac:graphicFrameMk id="3" creationId="{00000000-0000-0000-0000-000000000000}"/>
          </ac:graphicFrameMkLst>
        </pc:graphicFrameChg>
        <pc:graphicFrameChg chg="mod">
          <ac:chgData name="Carmelita Ferrari" userId="a0647d23-206d-4793-93df-336ef2b34cf1" providerId="ADAL" clId="{54F0F6B9-BA28-4173-A7BD-E4A2FBF4DAAD}" dt="2023-03-02T14:17:13.705" v="123" actId="1036"/>
          <ac:graphicFrameMkLst>
            <pc:docMk/>
            <pc:sldMk cId="1078792426" sldId="256"/>
            <ac:graphicFrameMk id="20" creationId="{00000000-0000-0000-0000-000000000000}"/>
          </ac:graphicFrameMkLst>
        </pc:graphicFrameChg>
        <pc:picChg chg="add mod">
          <ac:chgData name="Carmelita Ferrari" userId="a0647d23-206d-4793-93df-336ef2b34cf1" providerId="ADAL" clId="{54F0F6B9-BA28-4173-A7BD-E4A2FBF4DAAD}" dt="2023-03-03T14:35:20.894" v="344" actId="1036"/>
          <ac:picMkLst>
            <pc:docMk/>
            <pc:sldMk cId="1078792426" sldId="256"/>
            <ac:picMk id="4" creationId="{27227098-9951-E250-648A-5016439862D9}"/>
          </ac:picMkLst>
        </pc:picChg>
      </pc:sldChg>
      <pc:sldChg chg="addSp delSp modSp mod">
        <pc:chgData name="Carmelita Ferrari" userId="a0647d23-206d-4793-93df-336ef2b34cf1" providerId="ADAL" clId="{54F0F6B9-BA28-4173-A7BD-E4A2FBF4DAAD}" dt="2023-03-03T14:35:30.513" v="346"/>
        <pc:sldMkLst>
          <pc:docMk/>
          <pc:sldMk cId="4103050820" sldId="257"/>
        </pc:sldMkLst>
        <pc:spChg chg="add mod">
          <ac:chgData name="Carmelita Ferrari" userId="a0647d23-206d-4793-93df-336ef2b34cf1" providerId="ADAL" clId="{54F0F6B9-BA28-4173-A7BD-E4A2FBF4DAAD}" dt="2023-03-02T19:10:40.730" v="211"/>
          <ac:spMkLst>
            <pc:docMk/>
            <pc:sldMk cId="4103050820" sldId="257"/>
            <ac:spMk id="2" creationId="{D9D8B1C1-8501-6A14-13C3-BCB08E855899}"/>
          </ac:spMkLst>
        </pc:spChg>
        <pc:spChg chg="del">
          <ac:chgData name="Carmelita Ferrari" userId="a0647d23-206d-4793-93df-336ef2b34cf1" providerId="ADAL" clId="{54F0F6B9-BA28-4173-A7BD-E4A2FBF4DAAD}" dt="2023-02-23T20:31:33.452" v="22" actId="478"/>
          <ac:spMkLst>
            <pc:docMk/>
            <pc:sldMk cId="4103050820" sldId="257"/>
            <ac:spMk id="2" creationId="{DBB35808-07C4-C89A-82AE-F6841D9E09B3}"/>
          </ac:spMkLst>
        </pc:spChg>
        <pc:spChg chg="add mod">
          <ac:chgData name="Carmelita Ferrari" userId="a0647d23-206d-4793-93df-336ef2b34cf1" providerId="ADAL" clId="{54F0F6B9-BA28-4173-A7BD-E4A2FBF4DAAD}" dt="2023-02-23T20:31:33.850" v="23"/>
          <ac:spMkLst>
            <pc:docMk/>
            <pc:sldMk cId="4103050820" sldId="257"/>
            <ac:spMk id="3" creationId="{5F358751-5949-1ECC-E2CB-9BF2E51BE1A2}"/>
          </ac:spMkLst>
        </pc:spChg>
        <pc:spChg chg="add mod">
          <ac:chgData name="Carmelita Ferrari" userId="a0647d23-206d-4793-93df-336ef2b34cf1" providerId="ADAL" clId="{54F0F6B9-BA28-4173-A7BD-E4A2FBF4DAAD}" dt="2023-03-03T14:35:30.513" v="346"/>
          <ac:spMkLst>
            <pc:docMk/>
            <pc:sldMk cId="4103050820" sldId="257"/>
            <ac:spMk id="4" creationId="{DF2BD29E-23CE-500E-AE33-F15944C82E31}"/>
          </ac:spMkLst>
        </pc:spChg>
        <pc:spChg chg="del">
          <ac:chgData name="Carmelita Ferrari" userId="a0647d23-206d-4793-93df-336ef2b34cf1" providerId="ADAL" clId="{54F0F6B9-BA28-4173-A7BD-E4A2FBF4DAAD}" dt="2023-03-02T19:10:40.292" v="210" actId="478"/>
          <ac:spMkLst>
            <pc:docMk/>
            <pc:sldMk cId="4103050820" sldId="257"/>
            <ac:spMk id="16" creationId="{00000000-0000-0000-0000-000000000000}"/>
          </ac:spMkLst>
        </pc:spChg>
        <pc:spChg chg="del">
          <ac:chgData name="Carmelita Ferrari" userId="a0647d23-206d-4793-93df-336ef2b34cf1" providerId="ADAL" clId="{54F0F6B9-BA28-4173-A7BD-E4A2FBF4DAAD}" dt="2023-03-03T14:35:29.554" v="345" actId="478"/>
          <ac:spMkLst>
            <pc:docMk/>
            <pc:sldMk cId="4103050820" sldId="257"/>
            <ac:spMk id="17" creationId="{00000000-0000-0000-0000-000000000000}"/>
          </ac:spMkLst>
        </pc:spChg>
        <pc:spChg chg="mod">
          <ac:chgData name="Carmelita Ferrari" userId="a0647d23-206d-4793-93df-336ef2b34cf1" providerId="ADAL" clId="{54F0F6B9-BA28-4173-A7BD-E4A2FBF4DAAD}" dt="2023-02-23T20:31:37.037" v="25" actId="6549"/>
          <ac:spMkLst>
            <pc:docMk/>
            <pc:sldMk cId="4103050820" sldId="257"/>
            <ac:spMk id="18" creationId="{A213C616-183E-4CB1-A0BD-65C4BB5E564C}"/>
          </ac:spMkLst>
        </pc:spChg>
        <pc:picChg chg="add mod">
          <ac:chgData name="Carmelita Ferrari" userId="a0647d23-206d-4793-93df-336ef2b34cf1" providerId="ADAL" clId="{54F0F6B9-BA28-4173-A7BD-E4A2FBF4DAAD}" dt="2023-03-03T14:35:30.513" v="346"/>
          <ac:picMkLst>
            <pc:docMk/>
            <pc:sldMk cId="4103050820" sldId="257"/>
            <ac:picMk id="6" creationId="{E8F880F3-A023-CDE6-C3DC-117B3B47EF50}"/>
          </ac:picMkLst>
        </pc:picChg>
      </pc:sldChg>
    </pc:docChg>
  </pc:docChgLst>
  <pc:docChgLst>
    <pc:chgData name="Carmelita Ferrari" userId="a0647d23-206d-4793-93df-336ef2b34cf1" providerId="ADAL" clId="{F156FB25-0283-4FF9-BE20-86FCF10F7320}"/>
    <pc:docChg chg="custSel modSld">
      <pc:chgData name="Carmelita Ferrari" userId="a0647d23-206d-4793-93df-336ef2b34cf1" providerId="ADAL" clId="{F156FB25-0283-4FF9-BE20-86FCF10F7320}" dt="2022-09-30T20:39:43.864" v="13"/>
      <pc:docMkLst>
        <pc:docMk/>
      </pc:docMkLst>
      <pc:sldChg chg="modSp mod">
        <pc:chgData name="Carmelita Ferrari" userId="a0647d23-206d-4793-93df-336ef2b34cf1" providerId="ADAL" clId="{F156FB25-0283-4FF9-BE20-86FCF10F7320}" dt="2022-09-30T20:38:58.448" v="11" actId="6549"/>
        <pc:sldMkLst>
          <pc:docMk/>
          <pc:sldMk cId="1078792426" sldId="256"/>
        </pc:sldMkLst>
        <pc:spChg chg="mod">
          <ac:chgData name="Carmelita Ferrari" userId="a0647d23-206d-4793-93df-336ef2b34cf1" providerId="ADAL" clId="{F156FB25-0283-4FF9-BE20-86FCF10F7320}" dt="2022-09-30T20:38:58.448" v="11" actId="6549"/>
          <ac:spMkLst>
            <pc:docMk/>
            <pc:sldMk cId="1078792426" sldId="256"/>
            <ac:spMk id="29" creationId="{08087C39-3222-47A9-B77A-FED47AE32CFD}"/>
          </ac:spMkLst>
        </pc:spChg>
      </pc:sldChg>
      <pc:sldChg chg="addSp delSp modSp mod">
        <pc:chgData name="Carmelita Ferrari" userId="a0647d23-206d-4793-93df-336ef2b34cf1" providerId="ADAL" clId="{F156FB25-0283-4FF9-BE20-86FCF10F7320}" dt="2022-09-30T20:39:43.864" v="13"/>
        <pc:sldMkLst>
          <pc:docMk/>
          <pc:sldMk cId="4103050820" sldId="257"/>
        </pc:sldMkLst>
        <pc:spChg chg="add mod">
          <ac:chgData name="Carmelita Ferrari" userId="a0647d23-206d-4793-93df-336ef2b34cf1" providerId="ADAL" clId="{F156FB25-0283-4FF9-BE20-86FCF10F7320}" dt="2022-09-30T20:39:43.864" v="13"/>
          <ac:spMkLst>
            <pc:docMk/>
            <pc:sldMk cId="4103050820" sldId="257"/>
            <ac:spMk id="2" creationId="{DBB35808-07C4-C89A-82AE-F6841D9E09B3}"/>
          </ac:spMkLst>
        </pc:spChg>
        <pc:spChg chg="del">
          <ac:chgData name="Carmelita Ferrari" userId="a0647d23-206d-4793-93df-336ef2b34cf1" providerId="ADAL" clId="{F156FB25-0283-4FF9-BE20-86FCF10F7320}" dt="2022-09-30T20:39:43.532" v="12" actId="478"/>
          <ac:spMkLst>
            <pc:docMk/>
            <pc:sldMk cId="4103050820" sldId="257"/>
            <ac:spMk id="20" creationId="{4D57E368-82B2-4302-A4A9-F7EEE94DC7E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Lei 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Lei 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5DB6E-FAC0-446D-B9DE-EE1C50BD387A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0999D-7B85-46AF-A847-4F9E05B1F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56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0999D-7B85-46AF-A847-4F9E05B1F91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22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228" y="42147"/>
            <a:ext cx="6334998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Créditos Acumulados de ICMS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701663"/>
            <a:ext cx="6286858" cy="1225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Estados, de modo geral, não restituem os créditos acumulados ou criam procedimentos internos complexos e ineficientes. Este quadro pode se agravar com a unificação das alíquotas interestaduais.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279" y="2773742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Minimizar os efeitos de acúmulo de crédito e promover melhorias no processo de monetização dos créditos já existentes.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5278" y="3689412"/>
            <a:ext cx="6286860" cy="2641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Monetização dos créditos: padronização e unificação dos procedimentos de homologação em todos os Estados:	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Unificação do conceito de constituição do crédito acumulado (modelo de SP);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Apuração: modelos simplificado e efetivo;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Ferramenta de solicitação única: Bloco na EFD-ICMS/IPI.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o acúmulo de crédito:		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 do Senado: alíquota interna máxima equivalente à interestadual na cadeia intermediária de produção;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Regime de Suspensão Nacional nos moldes do modelo RESE de SP. (Suspensão na importação e diferimento nas saídas destinadas aos beneficiários do regime).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5066" y="1821692"/>
            <a:ext cx="6286859" cy="9622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Inviabilização de operações existentes e de novos investimentos, causando perdas por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impairment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5777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vinculado: Reforma tributária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9601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188798212"/>
              </p:ext>
            </p:extLst>
          </p:nvPr>
        </p:nvGraphicFramePr>
        <p:xfrm>
          <a:off x="6862198" y="2486609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02630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7296603" y="2260656"/>
            <a:ext cx="217001" cy="345029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2198" y="3436021"/>
            <a:ext cx="5000330" cy="145491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 do projeto em diversas frentes: Congresso, CONFAZ, ME, SEFAZ-SP, CAE.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Apoiar o projeto de Conformidade de SP quanto a utilização do créditos acumulados.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Incluir solução do tema nas discussões de Reforma Tributária.  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4166" y="5295907"/>
            <a:ext cx="5000330" cy="107096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Manter contato com os parlamentares da Reforma Tributária. </a:t>
            </a:r>
          </a:p>
          <a:p>
            <a:pPr marL="342900" indent="-342900" algn="just"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evolução legislativa sobre os temas no Congresso Nacional e junto a SEFAZ de SP no “Projeto Nos Conformes”.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937403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82903"/>
              </p:ext>
            </p:extLst>
          </p:nvPr>
        </p:nvGraphicFramePr>
        <p:xfrm>
          <a:off x="6744622" y="1036413"/>
          <a:ext cx="500033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93413">
                  <a:extLst>
                    <a:ext uri="{9D8B030D-6E8A-4147-A177-3AD203B41FA5}">
                      <a16:colId xmlns:a16="http://schemas.microsoft.com/office/drawing/2014/main" val="1871296372"/>
                    </a:ext>
                  </a:extLst>
                </a:gridCol>
                <a:gridCol w="2206917">
                  <a:extLst>
                    <a:ext uri="{9D8B030D-6E8A-4147-A177-3AD203B41FA5}">
                      <a16:colId xmlns:a16="http://schemas.microsoft.com/office/drawing/2014/main" val="1571464456"/>
                    </a:ext>
                  </a:extLst>
                </a:gridCol>
              </a:tblGrid>
              <a:tr h="1116614">
                <a:tc>
                  <a:txBody>
                    <a:bodyPr/>
                    <a:lstStyle/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Senado - Comissão Mista da Reforma Tributária:</a:t>
                      </a:r>
                    </a:p>
                    <a:p>
                      <a:endParaRPr lang="pt-BR" sz="1400" b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CONFAZ</a:t>
                      </a:r>
                    </a:p>
                    <a:p>
                      <a:r>
                        <a:rPr lang="pt-BR" sz="1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Carlos Henrique de Azevedo Oliveira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SEFAZ-SP: </a:t>
                      </a: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Gustavo </a:t>
                      </a:r>
                      <a:r>
                        <a:rPr lang="pt-BR" sz="14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Ley</a:t>
                      </a:r>
                      <a:endParaRPr lang="pt-BR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Parcerias: </a:t>
                      </a:r>
                    </a:p>
                    <a:p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</a:t>
                      </a:r>
                    </a:p>
                    <a:p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FIESP</a:t>
                      </a:r>
                    </a:p>
                    <a:p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   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69810"/>
                  </a:ext>
                </a:extLst>
              </a:tr>
            </a:tbl>
          </a:graphicData>
        </a:graphic>
      </p:graphicFrame>
      <p:sp>
        <p:nvSpPr>
          <p:cNvPr id="29" name="Rectangle 9">
            <a:extLst>
              <a:ext uri="{FF2B5EF4-FFF2-40B4-BE49-F238E27FC236}">
                <a16:creationId xmlns:a16="http://schemas.microsoft.com/office/drawing/2014/main" id="{08087C39-3222-47A9-B77A-FED47AE32CFD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C741BC0C-8847-4FA9-BD4C-AF13526CD001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4">
            <a:extLst>
              <a:ext uri="{FF2B5EF4-FFF2-40B4-BE49-F238E27FC236}">
                <a16:creationId xmlns:a16="http://schemas.microsoft.com/office/drawing/2014/main" id="{9A77B052-0609-4DD4-8D89-832C07A1C1B0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27227098-9951-E250-648A-50164398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624" y="-323256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o acúmulo de crédito: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incidência de ICMS na cadeia intermediária de produção.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Monetização dos créditos: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Crédito acumulado como componente do índice de endividamento dos Estados (LRF).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Securitização com o setor financeiro.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Novos procedimentos para transferência/venda de créditos (Ex. leilão de créditos de ICMS).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Prazos definidos para homologação: 90 dias simplificado e 180 dias efetivo.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Aplicação de índice de correção (SELIC ou outro) após o prazo.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Unificação do conceito de interdependência para transferência entre empresas do mesmo grupo econômico.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Unificação dos critérios de utilização do crédito existentes.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Habilitação direta com Fundo de Compensação da União.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Adequação dos limites de utilização (transferência para terceiros). Sem limites para aquisição de insumos e ativos produtivos.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Possibilidade de apresentação de garantias (fiança ou seguro) para abreviar a liberação do crédito.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85764" y="758892"/>
            <a:ext cx="5506545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A213C616-183E-4CB1-A0BD-65C4BB5E564C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A4AB020E-9DEA-4E5C-9668-3C8CBAF5138E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5F358751-5949-1ECC-E2CB-9BF2E51BE1A2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D9D8B1C1-8501-6A14-13C3-BCB08E855899}"/>
              </a:ext>
            </a:extLst>
          </p:cNvPr>
          <p:cNvSpPr/>
          <p:nvPr/>
        </p:nvSpPr>
        <p:spPr>
          <a:xfrm>
            <a:off x="715777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vinculado: Reforma tributária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2BD29E-23CE-500E-AE33-F15944C82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228" y="42147"/>
            <a:ext cx="6334998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Créditos Acumulados de ICMS </a:t>
            </a:r>
          </a:p>
        </p:txBody>
      </p: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E8F880F3-A023-CDE6-C3DC-117B3B47EF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24" y="-323256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5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A1D56A-2874-4321-83B6-DE0BEACD1F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46C910-AD34-4C45-B54D-A1371F72F8D6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C9F7879E-A62D-455E-A592-47D2E64AEA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5180</TotalTime>
  <Words>501</Words>
  <Application>Microsoft Office PowerPoint</Application>
  <PresentationFormat>Widescreen</PresentationFormat>
  <Paragraphs>68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Créditos Acumulados de ICMS </vt:lpstr>
      <vt:lpstr>Créditos Acumulados de ICMS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101</cp:revision>
  <dcterms:created xsi:type="dcterms:W3CDTF">2016-08-12T18:41:30Z</dcterms:created>
  <dcterms:modified xsi:type="dcterms:W3CDTF">2023-03-03T14:35:34Z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