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C36604-6695-45F7-A051-491A4277067A}" v="1" dt="2023-03-02T18:44:21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33103DA6-AF72-49EE-BBBB-212AB1D6190C}"/>
    <pc:docChg chg="modSld">
      <pc:chgData name="Carmelita Ferrari" userId="a0647d23-206d-4793-93df-336ef2b34cf1" providerId="ADAL" clId="{33103DA6-AF72-49EE-BBBB-212AB1D6190C}" dt="2023-03-02T13:45:23.574" v="102" actId="6549"/>
      <pc:docMkLst>
        <pc:docMk/>
      </pc:docMkLst>
      <pc:sldChg chg="modSp mod">
        <pc:chgData name="Carmelita Ferrari" userId="a0647d23-206d-4793-93df-336ef2b34cf1" providerId="ADAL" clId="{33103DA6-AF72-49EE-BBBB-212AB1D6190C}" dt="2023-03-02T13:45:23.574" v="102" actId="6549"/>
        <pc:sldMkLst>
          <pc:docMk/>
          <pc:sldMk cId="1078792426" sldId="256"/>
        </pc:sldMkLst>
        <pc:spChg chg="mod">
          <ac:chgData name="Carmelita Ferrari" userId="a0647d23-206d-4793-93df-336ef2b34cf1" providerId="ADAL" clId="{33103DA6-AF72-49EE-BBBB-212AB1D6190C}" dt="2023-03-02T12:39:27.432" v="87" actId="20577"/>
          <ac:spMkLst>
            <pc:docMk/>
            <pc:sldMk cId="1078792426" sldId="256"/>
            <ac:spMk id="5" creationId="{00000000-0000-0000-0000-000000000000}"/>
          </ac:spMkLst>
        </pc:spChg>
        <pc:spChg chg="mod">
          <ac:chgData name="Carmelita Ferrari" userId="a0647d23-206d-4793-93df-336ef2b34cf1" providerId="ADAL" clId="{33103DA6-AF72-49EE-BBBB-212AB1D6190C}" dt="2023-03-02T12:42:53.223" v="101" actId="20577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Carmelita Ferrari" userId="a0647d23-206d-4793-93df-336ef2b34cf1" providerId="ADAL" clId="{33103DA6-AF72-49EE-BBBB-212AB1D6190C}" dt="2023-02-23T13:47:13.503" v="64" actId="6549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Carmelita Ferrari" userId="a0647d23-206d-4793-93df-336ef2b34cf1" providerId="ADAL" clId="{33103DA6-AF72-49EE-BBBB-212AB1D6190C}" dt="2023-02-23T12:53:11.623" v="10" actId="6549"/>
          <ac:spMkLst>
            <pc:docMk/>
            <pc:sldMk cId="1078792426" sldId="256"/>
            <ac:spMk id="10" creationId="{00000000-0000-0000-0000-000000000000}"/>
          </ac:spMkLst>
        </pc:spChg>
        <pc:graphicFrameChg chg="mod modGraphic">
          <ac:chgData name="Carmelita Ferrari" userId="a0647d23-206d-4793-93df-336ef2b34cf1" providerId="ADAL" clId="{33103DA6-AF72-49EE-BBBB-212AB1D6190C}" dt="2023-03-02T13:45:23.574" v="102" actId="6549"/>
          <ac:graphicFrameMkLst>
            <pc:docMk/>
            <pc:sldMk cId="1078792426" sldId="256"/>
            <ac:graphicFrameMk id="3" creationId="{00000000-0000-0000-0000-000000000000}"/>
          </ac:graphicFrameMkLst>
        </pc:graphicFrameChg>
      </pc:sldChg>
    </pc:docChg>
  </pc:docChgLst>
  <pc:docChgLst>
    <pc:chgData name="Eduardo Coletti" userId="1d6dfd60-69c0-4069-b883-df7594e98cde" providerId="ADAL" clId="{B5C36604-6695-45F7-A051-491A4277067A}"/>
    <pc:docChg chg="modSld">
      <pc:chgData name="Eduardo Coletti" userId="1d6dfd60-69c0-4069-b883-df7594e98cde" providerId="ADAL" clId="{B5C36604-6695-45F7-A051-491A4277067A}" dt="2023-03-02T18:44:21.243" v="3"/>
      <pc:docMkLst>
        <pc:docMk/>
      </pc:docMkLst>
      <pc:sldChg chg="addSp modSp mod">
        <pc:chgData name="Eduardo Coletti" userId="1d6dfd60-69c0-4069-b883-df7594e98cde" providerId="ADAL" clId="{B5C36604-6695-45F7-A051-491A4277067A}" dt="2023-03-02T18:44:21.243" v="3"/>
        <pc:sldMkLst>
          <pc:docMk/>
          <pc:sldMk cId="1078792426" sldId="256"/>
        </pc:sldMkLst>
        <pc:spChg chg="mod">
          <ac:chgData name="Eduardo Coletti" userId="1d6dfd60-69c0-4069-b883-df7594e98cde" providerId="ADAL" clId="{B5C36604-6695-45F7-A051-491A4277067A}" dt="2023-03-02T18:44:17.897" v="2" actId="1076"/>
          <ac:spMkLst>
            <pc:docMk/>
            <pc:sldMk cId="1078792426" sldId="256"/>
            <ac:spMk id="2" creationId="{00000000-0000-0000-0000-000000000000}"/>
          </ac:spMkLst>
        </pc:spChg>
        <pc:picChg chg="add mod">
          <ac:chgData name="Eduardo Coletti" userId="1d6dfd60-69c0-4069-b883-df7594e98cde" providerId="ADAL" clId="{B5C36604-6695-45F7-A051-491A4277067A}" dt="2023-03-02T18:44:21.243" v="3"/>
          <ac:picMkLst>
            <pc:docMk/>
            <pc:sldMk cId="1078792426" sldId="256"/>
            <ac:picMk id="4" creationId="{A369D0C3-A478-5395-77D7-957D8EE47CEF}"/>
          </ac:picMkLst>
        </pc:picChg>
      </pc:sldChg>
    </pc:docChg>
  </pc:docChgLst>
  <pc:docChgLst>
    <pc:chgData name="Carmelita Ferrari" userId="a0647d23-206d-4793-93df-336ef2b34cf1" providerId="ADAL" clId="{3C6C8EA6-A1FE-4228-819F-CB42C12FA36F}"/>
    <pc:docChg chg="modSld">
      <pc:chgData name="Carmelita Ferrari" userId="a0647d23-206d-4793-93df-336ef2b34cf1" providerId="ADAL" clId="{3C6C8EA6-A1FE-4228-819F-CB42C12FA36F}" dt="2022-11-07T18:31:32.420" v="0" actId="6549"/>
      <pc:docMkLst>
        <pc:docMk/>
      </pc:docMkLst>
      <pc:sldChg chg="modSp mod">
        <pc:chgData name="Carmelita Ferrari" userId="a0647d23-206d-4793-93df-336ef2b34cf1" providerId="ADAL" clId="{3C6C8EA6-A1FE-4228-819F-CB42C12FA36F}" dt="2022-11-07T18:31:32.420" v="0" actId="6549"/>
        <pc:sldMkLst>
          <pc:docMk/>
          <pc:sldMk cId="1078792426" sldId="256"/>
        </pc:sldMkLst>
        <pc:graphicFrameChg chg="modGraphic">
          <ac:chgData name="Carmelita Ferrari" userId="a0647d23-206d-4793-93df-336ef2b34cf1" providerId="ADAL" clId="{3C6C8EA6-A1FE-4228-819F-CB42C12FA36F}" dt="2022-11-07T18:31:32.420" v="0" actId="6549"/>
          <ac:graphicFrameMkLst>
            <pc:docMk/>
            <pc:sldMk cId="1078792426" sldId="256"/>
            <ac:graphicFrameMk id="3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Projetos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de Lei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Plenário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 custLinFactNeighborY="0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 custScaleX="110421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1645" y="122338"/>
          <a:ext cx="1160965" cy="464386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645" y="122338"/>
        <a:ext cx="1044869" cy="464386"/>
      </dsp:txXfrm>
    </dsp:sp>
    <dsp:sp modelId="{D795A24E-D0BF-40EB-B09D-E1E2645A8B67}">
      <dsp:nvSpPr>
        <dsp:cNvPr id="0" name=""/>
        <dsp:cNvSpPr/>
      </dsp:nvSpPr>
      <dsp:spPr>
        <a:xfrm>
          <a:off x="930418" y="122338"/>
          <a:ext cx="1160965" cy="464386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Projetos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de Lei</a:t>
          </a:r>
        </a:p>
      </dsp:txBody>
      <dsp:txXfrm>
        <a:off x="1162611" y="122338"/>
        <a:ext cx="696579" cy="464386"/>
      </dsp:txXfrm>
    </dsp:sp>
    <dsp:sp modelId="{F6035B51-C9FB-4C47-B67E-62A4E8B6D22A}">
      <dsp:nvSpPr>
        <dsp:cNvPr id="0" name=""/>
        <dsp:cNvSpPr/>
      </dsp:nvSpPr>
      <dsp:spPr>
        <a:xfrm>
          <a:off x="1859190" y="122338"/>
          <a:ext cx="1160965" cy="46438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91383" y="122338"/>
        <a:ext cx="696579" cy="464386"/>
      </dsp:txXfrm>
    </dsp:sp>
    <dsp:sp modelId="{B8ECA6C0-D90D-4321-A73E-5CFDC9C7F238}">
      <dsp:nvSpPr>
        <dsp:cNvPr id="0" name=""/>
        <dsp:cNvSpPr/>
      </dsp:nvSpPr>
      <dsp:spPr>
        <a:xfrm>
          <a:off x="2787962" y="122338"/>
          <a:ext cx="1281949" cy="46438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20155" y="122338"/>
        <a:ext cx="817563" cy="464386"/>
      </dsp:txXfrm>
    </dsp:sp>
    <dsp:sp modelId="{FE7F788F-F44E-47D0-BBD9-CEC4AD48934D}">
      <dsp:nvSpPr>
        <dsp:cNvPr id="0" name=""/>
        <dsp:cNvSpPr/>
      </dsp:nvSpPr>
      <dsp:spPr>
        <a:xfrm>
          <a:off x="3837718" y="122338"/>
          <a:ext cx="1160965" cy="46438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Plenário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9911" y="122338"/>
        <a:ext cx="696579" cy="464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7313" y="4174500"/>
            <a:ext cx="6286860" cy="19903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a revogação isolada da isenção sobre dividendos.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tributar os dividendos:   </a:t>
            </a:r>
          </a:p>
          <a:p>
            <a:pPr marL="534988" lvl="2" indent="-173038" defTabSz="2667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Ajuste da tributação proporcional do IRPJ </a:t>
            </a:r>
            <a:r>
              <a:rPr lang="pt-BR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CSLL;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4988" lvl="2" indent="-173038" defTabSz="2667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Pagamento de PJ para PJ: não incidência ou a garantia do crédito do imposto ao acionista beneficiário;</a:t>
            </a:r>
          </a:p>
          <a:p>
            <a:pPr marL="534988" lvl="2" indent="-173038" defTabSz="2667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Ajuste regras de TBU – migrar para regime territorial + CFC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rules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34988" lvl="2" indent="-173038" defTabSz="2667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da rede de Tratados para se evitar a Dupla Tributação.</a:t>
            </a:r>
          </a:p>
          <a:p>
            <a:pPr marL="534988" lvl="2" indent="-173038" defTabSz="266700">
              <a:buFont typeface="Arial" panose="020B0604020202020204" pitchFamily="34" charset="0"/>
              <a:buChar char="•"/>
              <a:tabLst>
                <a:tab pos="266700" algn="l"/>
              </a:tabLst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6700"/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pt-B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7816" y="101421"/>
            <a:ext cx="9004302" cy="541337"/>
          </a:xfrm>
        </p:spPr>
        <p:txBody>
          <a:bodyPr anchor="ctr"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Tributação dos Dividendos – CN 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907" y="728876"/>
            <a:ext cx="6286858" cy="10157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 de lei no Congresso que objetivam a tributação dos dividendos pelo imposto de renda, com base no direito comparado, como forma de trazer justiça fiscal e distributiva. 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313" y="2968204"/>
            <a:ext cx="6286860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Principiológico</a:t>
            </a: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Conscientizar que a revogação da isenção sobre dividendos sem a revisão completa da legislação do imposto de renda gera desequilíbrio da carga tributária sobre a renda no cenário global, além de atentar contra a capacidade contributiva.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X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29336" y="137976"/>
            <a:ext cx="1429176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-2023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313" y="1980309"/>
            <a:ext cx="6286859" cy="902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 (Impacto esperado)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Tributar os dividendos sem adequação da tributação sobre a renda da pessoa jurídica provocaria carga tributária efetiva elevada, o que pode desestimular o investimento em atividades produtivas.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324549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62198" y="3507999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62197" y="3859831"/>
            <a:ext cx="5092489" cy="1094406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em todas as oportunidades junto ao Governo e aos parlamentares (Senado e Câmara), provocando o entendimento e convencimento técnico e econômico dos impactos, através de estudos elaborados pelo grupo.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62197" y="5289432"/>
            <a:ext cx="5139109" cy="105984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Congresso: manter acompanhamento da tramitação legislativa de todos os projetos de lei. 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da agenda do ME e RFB sobre a reforma do IRPJ (material técnico já entregue a RFB).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95465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142797"/>
              </p:ext>
            </p:extLst>
          </p:nvPr>
        </p:nvGraphicFramePr>
        <p:xfrm>
          <a:off x="6719402" y="665185"/>
          <a:ext cx="5139110" cy="17629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3840">
                  <a:extLst>
                    <a:ext uri="{9D8B030D-6E8A-4147-A177-3AD203B41FA5}">
                      <a16:colId xmlns:a16="http://schemas.microsoft.com/office/drawing/2014/main" val="1293704873"/>
                    </a:ext>
                  </a:extLst>
                </a:gridCol>
                <a:gridCol w="2725270">
                  <a:extLst>
                    <a:ext uri="{9D8B030D-6E8A-4147-A177-3AD203B41FA5}">
                      <a16:colId xmlns:a16="http://schemas.microsoft.com/office/drawing/2014/main" val="3243410714"/>
                    </a:ext>
                  </a:extLst>
                </a:gridCol>
              </a:tblGrid>
              <a:tr h="176294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Câmara: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3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Arthur Lira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pt-BR" sz="13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pt-BR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Senado:</a:t>
                      </a:r>
                      <a:endParaRPr lang="pt-BR" sz="13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Sen. Angelo Coronel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Sen. Rodrigo Pacheco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RFB</a:t>
                      </a:r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Robinson Barreirinhas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Claudia Pimentel</a:t>
                      </a:r>
                    </a:p>
                    <a:p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Alianças</a:t>
                      </a:r>
                      <a:r>
                        <a:rPr lang="pt-BR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Parcerias</a:t>
                      </a:r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r>
                        <a:rPr lang="pt-BR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CCIF; </a:t>
                      </a:r>
                      <a:r>
                        <a:rPr lang="pt-BR" sz="13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Abrasca</a:t>
                      </a:r>
                      <a:r>
                        <a:rPr lang="pt-BR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CNI</a:t>
                      </a:r>
                      <a:r>
                        <a:rPr lang="pt-BR" sz="13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; Febraban</a:t>
                      </a:r>
                      <a:endParaRPr lang="pt-BR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43718"/>
                  </a:ext>
                </a:extLst>
              </a:tr>
            </a:tbl>
          </a:graphicData>
        </a:graphic>
      </p:graphicFrame>
      <p:graphicFrame>
        <p:nvGraphicFramePr>
          <p:cNvPr id="30" name="Diagram 19"/>
          <p:cNvGraphicFramePr/>
          <p:nvPr>
            <p:extLst>
              <p:ext uri="{D42A27DB-BD31-4B8C-83A1-F6EECF244321}">
                <p14:modId xmlns:p14="http://schemas.microsoft.com/office/powerpoint/2010/main" val="993501507"/>
              </p:ext>
            </p:extLst>
          </p:nvPr>
        </p:nvGraphicFramePr>
        <p:xfrm>
          <a:off x="6862198" y="2780580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Down Arrow 22"/>
          <p:cNvSpPr/>
          <p:nvPr/>
        </p:nvSpPr>
        <p:spPr>
          <a:xfrm>
            <a:off x="8169367" y="2568676"/>
            <a:ext cx="250014" cy="32305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A369D0C3-A478-5395-77D7-957D8EE47C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695" y="-271294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3A95DC-A9BC-4D45-AA85-7FB528ABD774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F4E419D2-307B-4B31-B2AB-20056761A8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A5FF6C-3CB3-4F78-BC65-6E4D016F59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4863</TotalTime>
  <Words>321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Tributação dos Dividendos – CN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126</cp:revision>
  <dcterms:created xsi:type="dcterms:W3CDTF">2016-08-12T18:41:30Z</dcterms:created>
  <dcterms:modified xsi:type="dcterms:W3CDTF">2023-03-02T18:44:28Z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