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69BF49-ED09-4215-B161-3DAEF2B78A1E}" v="3" dt="2023-03-02T20:09:09.5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3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0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melita Ferrari" userId="a0647d23-206d-4793-93df-336ef2b34cf1" providerId="ADAL" clId="{5E937429-BCC0-4D9E-85C6-662DBAFC5DB9}"/>
    <pc:docChg chg="modSld">
      <pc:chgData name="Carmelita Ferrari" userId="a0647d23-206d-4793-93df-336ef2b34cf1" providerId="ADAL" clId="{5E937429-BCC0-4D9E-85C6-662DBAFC5DB9}" dt="2022-09-22T16:33:01.338" v="8" actId="6549"/>
      <pc:docMkLst>
        <pc:docMk/>
      </pc:docMkLst>
      <pc:sldChg chg="modSp mod">
        <pc:chgData name="Carmelita Ferrari" userId="a0647d23-206d-4793-93df-336ef2b34cf1" providerId="ADAL" clId="{5E937429-BCC0-4D9E-85C6-662DBAFC5DB9}" dt="2022-09-22T16:33:01.338" v="8" actId="6549"/>
        <pc:sldMkLst>
          <pc:docMk/>
          <pc:sldMk cId="1078792426" sldId="256"/>
        </pc:sldMkLst>
        <pc:spChg chg="mod">
          <ac:chgData name="Carmelita Ferrari" userId="a0647d23-206d-4793-93df-336ef2b34cf1" providerId="ADAL" clId="{5E937429-BCC0-4D9E-85C6-662DBAFC5DB9}" dt="2022-09-22T16:32:55.764" v="7" actId="20577"/>
          <ac:spMkLst>
            <pc:docMk/>
            <pc:sldMk cId="1078792426" sldId="256"/>
            <ac:spMk id="10" creationId="{00000000-0000-0000-0000-000000000000}"/>
          </ac:spMkLst>
        </pc:spChg>
        <pc:graphicFrameChg chg="modGraphic">
          <ac:chgData name="Carmelita Ferrari" userId="a0647d23-206d-4793-93df-336ef2b34cf1" providerId="ADAL" clId="{5E937429-BCC0-4D9E-85C6-662DBAFC5DB9}" dt="2022-09-22T16:33:01.338" v="8" actId="6549"/>
          <ac:graphicFrameMkLst>
            <pc:docMk/>
            <pc:sldMk cId="1078792426" sldId="256"/>
            <ac:graphicFrameMk id="29" creationId="{00000000-0000-0000-0000-000000000000}"/>
          </ac:graphicFrameMkLst>
        </pc:graphicFrameChg>
      </pc:sldChg>
    </pc:docChg>
  </pc:docChgLst>
  <pc:docChgLst>
    <pc:chgData name="Carmelita Ferrari" userId="a0647d23-206d-4793-93df-336ef2b34cf1" providerId="ADAL" clId="{9969BF49-ED09-4215-B161-3DAEF2B78A1E}"/>
    <pc:docChg chg="modSld">
      <pc:chgData name="Carmelita Ferrari" userId="a0647d23-206d-4793-93df-336ef2b34cf1" providerId="ADAL" clId="{9969BF49-ED09-4215-B161-3DAEF2B78A1E}" dt="2023-03-02T20:09:23.489" v="111" actId="1035"/>
      <pc:docMkLst>
        <pc:docMk/>
      </pc:docMkLst>
      <pc:sldChg chg="addSp modSp mod">
        <pc:chgData name="Carmelita Ferrari" userId="a0647d23-206d-4793-93df-336ef2b34cf1" providerId="ADAL" clId="{9969BF49-ED09-4215-B161-3DAEF2B78A1E}" dt="2023-03-02T20:09:23.489" v="111" actId="1035"/>
        <pc:sldMkLst>
          <pc:docMk/>
          <pc:sldMk cId="1078792426" sldId="256"/>
        </pc:sldMkLst>
        <pc:spChg chg="mod">
          <ac:chgData name="Carmelita Ferrari" userId="a0647d23-206d-4793-93df-336ef2b34cf1" providerId="ADAL" clId="{9969BF49-ED09-4215-B161-3DAEF2B78A1E}" dt="2023-03-02T20:09:03.907" v="107" actId="14100"/>
          <ac:spMkLst>
            <pc:docMk/>
            <pc:sldMk cId="1078792426" sldId="256"/>
            <ac:spMk id="2" creationId="{00000000-0000-0000-0000-000000000000}"/>
          </ac:spMkLst>
        </pc:spChg>
        <pc:spChg chg="mod">
          <ac:chgData name="Carmelita Ferrari" userId="a0647d23-206d-4793-93df-336ef2b34cf1" providerId="ADAL" clId="{9969BF49-ED09-4215-B161-3DAEF2B78A1E}" dt="2023-03-02T13:42:18.821" v="91" actId="14100"/>
          <ac:spMkLst>
            <pc:docMk/>
            <pc:sldMk cId="1078792426" sldId="256"/>
            <ac:spMk id="5" creationId="{00000000-0000-0000-0000-000000000000}"/>
          </ac:spMkLst>
        </pc:spChg>
        <pc:spChg chg="mod">
          <ac:chgData name="Carmelita Ferrari" userId="a0647d23-206d-4793-93df-336ef2b34cf1" providerId="ADAL" clId="{9969BF49-ED09-4215-B161-3DAEF2B78A1E}" dt="2023-03-02T13:41:56.025" v="83" actId="14100"/>
          <ac:spMkLst>
            <pc:docMk/>
            <pc:sldMk cId="1078792426" sldId="256"/>
            <ac:spMk id="6" creationId="{00000000-0000-0000-0000-000000000000}"/>
          </ac:spMkLst>
        </pc:spChg>
        <pc:spChg chg="mod">
          <ac:chgData name="Carmelita Ferrari" userId="a0647d23-206d-4793-93df-336ef2b34cf1" providerId="ADAL" clId="{9969BF49-ED09-4215-B161-3DAEF2B78A1E}" dt="2023-03-02T13:41:49.437" v="82" actId="6549"/>
          <ac:spMkLst>
            <pc:docMk/>
            <pc:sldMk cId="1078792426" sldId="256"/>
            <ac:spMk id="8" creationId="{00000000-0000-0000-0000-000000000000}"/>
          </ac:spMkLst>
        </pc:spChg>
        <pc:spChg chg="mod">
          <ac:chgData name="Carmelita Ferrari" userId="a0647d23-206d-4793-93df-336ef2b34cf1" providerId="ADAL" clId="{9969BF49-ED09-4215-B161-3DAEF2B78A1E}" dt="2023-02-23T13:54:12.244" v="69" actId="6549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Carmelita Ferrari" userId="a0647d23-206d-4793-93df-336ef2b34cf1" providerId="ADAL" clId="{9969BF49-ED09-4215-B161-3DAEF2B78A1E}" dt="2023-02-23T13:48:14.884" v="13" actId="6549"/>
          <ac:spMkLst>
            <pc:docMk/>
            <pc:sldMk cId="1078792426" sldId="256"/>
            <ac:spMk id="10" creationId="{00000000-0000-0000-0000-000000000000}"/>
          </ac:spMkLst>
        </pc:spChg>
        <pc:graphicFrameChg chg="mod modGraphic">
          <ac:chgData name="Carmelita Ferrari" userId="a0647d23-206d-4793-93df-336ef2b34cf1" providerId="ADAL" clId="{9969BF49-ED09-4215-B161-3DAEF2B78A1E}" dt="2023-03-02T13:41:30.950" v="78" actId="20577"/>
          <ac:graphicFrameMkLst>
            <pc:docMk/>
            <pc:sldMk cId="1078792426" sldId="256"/>
            <ac:graphicFrameMk id="29" creationId="{00000000-0000-0000-0000-000000000000}"/>
          </ac:graphicFrameMkLst>
        </pc:graphicFrameChg>
        <pc:picChg chg="add mod">
          <ac:chgData name="Carmelita Ferrari" userId="a0647d23-206d-4793-93df-336ef2b34cf1" providerId="ADAL" clId="{9969BF49-ED09-4215-B161-3DAEF2B78A1E}" dt="2023-03-02T20:09:23.489" v="111" actId="1035"/>
          <ac:picMkLst>
            <pc:docMk/>
            <pc:sldMk cId="1078792426" sldId="256"/>
            <ac:picMk id="3" creationId="{6A23C35A-B126-8679-4AE4-405676BFD4EF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Projetos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de Lei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78C2CA-1779-4AC5-9ADB-18309963D18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Plenário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01314C-7223-4102-BE5A-F8A70695F138}" type="par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A36B36-0515-40E4-8817-0D5E5C350A16}" type="sib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Comissões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5" custLinFactNeighborY="0">
        <dgm:presLayoutVars>
          <dgm:bulletEnabled val="1"/>
        </dgm:presLayoutVars>
      </dgm:prSet>
      <dgm:spPr/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5" custScaleX="110421">
        <dgm:presLayoutVars>
          <dgm:bulletEnabled val="1"/>
        </dgm:presLayoutVars>
      </dgm:prSet>
      <dgm:spPr/>
    </dgm:pt>
    <dgm:pt modelId="{93B9D279-B6A4-4091-9C0A-602C28350ED6}" type="pres">
      <dgm:prSet presAssocID="{14B03431-4CFD-42BE-B451-E34EA93539E2}" presName="parSpace" presStyleCnt="0"/>
      <dgm:spPr/>
    </dgm:pt>
    <dgm:pt modelId="{FE7F788F-F44E-47D0-BBD9-CEC4AD48934D}" type="pres">
      <dgm:prSet presAssocID="{4978C2CA-1779-4AC5-9ADB-18309963D18C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1274437-0321-446E-B9C6-6CA9954DBBF3}" srcId="{8C627B4E-4B2B-4371-B70E-5206107FC8C1}" destId="{4978C2CA-1779-4AC5-9ADB-18309963D18C}" srcOrd="4" destOrd="0" parTransId="{A101314C-7223-4102-BE5A-F8A70695F138}" sibTransId="{F4A36B36-0515-40E4-8817-0D5E5C350A16}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4C616CD4-51DA-4C2E-B572-24868AA08454}" type="presOf" srcId="{4978C2CA-1779-4AC5-9ADB-18309963D18C}" destId="{FE7F788F-F44E-47D0-BBD9-CEC4AD48934D}" srcOrd="0" destOrd="0" presId="urn:microsoft.com/office/officeart/2005/8/layout/hChevron3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  <dgm:cxn modelId="{6F8ED973-C9E9-4970-9271-0F093087316B}" type="presParOf" srcId="{556A2EF1-0A3D-41D9-99D4-B66C33345960}" destId="{93B9D279-B6A4-4091-9C0A-602C28350ED6}" srcOrd="7" destOrd="0" presId="urn:microsoft.com/office/officeart/2005/8/layout/hChevron3"/>
    <dgm:cxn modelId="{1FA97BDE-C631-4451-8BCD-B17BCD3C7A98}" type="presParOf" srcId="{556A2EF1-0A3D-41D9-99D4-B66C33345960}" destId="{FE7F788F-F44E-47D0-BBD9-CEC4AD48934D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1645" y="125263"/>
          <a:ext cx="1160965" cy="464386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sp:txBody>
      <dsp:txXfrm>
        <a:off x="1645" y="125263"/>
        <a:ext cx="1044869" cy="464386"/>
      </dsp:txXfrm>
    </dsp:sp>
    <dsp:sp modelId="{D795A24E-D0BF-40EB-B09D-E1E2645A8B67}">
      <dsp:nvSpPr>
        <dsp:cNvPr id="0" name=""/>
        <dsp:cNvSpPr/>
      </dsp:nvSpPr>
      <dsp:spPr>
        <a:xfrm>
          <a:off x="930418" y="125263"/>
          <a:ext cx="1160965" cy="464386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Projetos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de Lei</a:t>
          </a:r>
        </a:p>
      </dsp:txBody>
      <dsp:txXfrm>
        <a:off x="1162611" y="125263"/>
        <a:ext cx="696579" cy="464386"/>
      </dsp:txXfrm>
    </dsp:sp>
    <dsp:sp modelId="{F6035B51-C9FB-4C47-B67E-62A4E8B6D22A}">
      <dsp:nvSpPr>
        <dsp:cNvPr id="0" name=""/>
        <dsp:cNvSpPr/>
      </dsp:nvSpPr>
      <dsp:spPr>
        <a:xfrm>
          <a:off x="1859190" y="125263"/>
          <a:ext cx="1160965" cy="464386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91383" y="125263"/>
        <a:ext cx="696579" cy="464386"/>
      </dsp:txXfrm>
    </dsp:sp>
    <dsp:sp modelId="{B8ECA6C0-D90D-4321-A73E-5CFDC9C7F238}">
      <dsp:nvSpPr>
        <dsp:cNvPr id="0" name=""/>
        <dsp:cNvSpPr/>
      </dsp:nvSpPr>
      <dsp:spPr>
        <a:xfrm>
          <a:off x="2787962" y="125263"/>
          <a:ext cx="1281949" cy="464386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Comissões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20155" y="125263"/>
        <a:ext cx="817563" cy="464386"/>
      </dsp:txXfrm>
    </dsp:sp>
    <dsp:sp modelId="{FE7F788F-F44E-47D0-BBD9-CEC4AD48934D}">
      <dsp:nvSpPr>
        <dsp:cNvPr id="0" name=""/>
        <dsp:cNvSpPr/>
      </dsp:nvSpPr>
      <dsp:spPr>
        <a:xfrm>
          <a:off x="3837718" y="125263"/>
          <a:ext cx="1160965" cy="464386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Plenário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69911" y="125263"/>
        <a:ext cx="696579" cy="4643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02/03/2023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37313" y="4418334"/>
            <a:ext cx="6286860" cy="26115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Evitar a revogação da dedutibilidade dos JCP.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Aceitável: transformar o JCP como ACE </a:t>
            </a:r>
            <a:r>
              <a:rPr lang="pt-B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Allowance</a:t>
            </a:r>
            <a:r>
              <a:rPr lang="pt-B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</a:t>
            </a:r>
            <a:r>
              <a:rPr lang="pt-B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corporate</a:t>
            </a:r>
            <a:r>
              <a:rPr lang="pt-B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equity</a:t>
            </a:r>
            <a:r>
              <a:rPr lang="pt-B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2" algn="just"/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62906"/>
            <a:ext cx="6482090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2588" y="42147"/>
            <a:ext cx="6014502" cy="541337"/>
          </a:xfrm>
        </p:spPr>
        <p:txBody>
          <a:bodyPr>
            <a:noAutofit/>
          </a:bodyPr>
          <a:lstStyle/>
          <a:p>
            <a:pPr algn="l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Juros sobre Capital Próprio</a:t>
            </a:r>
          </a:p>
        </p:txBody>
      </p:sp>
      <p:sp>
        <p:nvSpPr>
          <p:cNvPr id="5" name="Rectangle 4"/>
          <p:cNvSpPr/>
          <p:nvPr/>
        </p:nvSpPr>
        <p:spPr>
          <a:xfrm>
            <a:off x="253907" y="685745"/>
            <a:ext cx="6286858" cy="11841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Projetos de lei no Congresso que objetivam vedar ou limitar a dedutibilidade dos Juros sobre o Capital Próprio - JCP (instrumento híbrido) com base no </a:t>
            </a:r>
            <a:r>
              <a:rPr lang="pt-B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</a:t>
            </a:r>
            <a:r>
              <a:rPr lang="pt-B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do BEPS da OCDE e visando a alegada justiça fiscal. </a:t>
            </a:r>
            <a:endParaRPr lang="pt-BR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7313" y="3148025"/>
            <a:ext cx="6286860" cy="11841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(Principiológico)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investimentos financiados com capital próprio do acionista devem ter o mesmo tratamento tributário (isonomia tributária) que os financiados com recursos de terceiros. Manutenção da dedutibilidade ou transformar em ACE </a:t>
            </a:r>
            <a:r>
              <a:rPr lang="pt-B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Allowance</a:t>
            </a:r>
            <a:r>
              <a:rPr lang="pt-B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</a:t>
            </a:r>
            <a:r>
              <a:rPr lang="pt-B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corporate</a:t>
            </a:r>
            <a:r>
              <a:rPr lang="pt-B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equity</a:t>
            </a:r>
            <a:r>
              <a:rPr lang="pt-B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/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2023 ( X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474422" y="24326"/>
            <a:ext cx="1429176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Fevereiro - 2023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7313" y="1979835"/>
            <a:ext cx="6286859" cy="9491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 (Impacto esperado)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revogação do JCP isolada pode provocar desequilíbrio na tributação e influenciar a decisão entre os investimentos através de recursos próprios ou de recursos de terceiros (endividamento).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Carmelita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324549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858182" y="3555709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858182" y="3905505"/>
            <a:ext cx="5000330" cy="1059847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Atuação no Congresso junto aos parlamentares que tratarem do tema (vários </a:t>
            </a:r>
            <a:r>
              <a:rPr lang="pt-B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PLs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em tramitação).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Atuação na RFB para alinhamento.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58182" y="5289433"/>
            <a:ext cx="5000330" cy="1059847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+mj-lt"/>
              <a:buAutoNum type="arabicPeriod"/>
            </a:pP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8275" indent="-168275" algn="just">
              <a:buFont typeface="+mj-lt"/>
              <a:buAutoNum type="arabicPeriod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Congresso: manter acompanhamento da tramitação legislativa de todos os projetos de lei. </a:t>
            </a:r>
          </a:p>
          <a:p>
            <a:pPr marL="168275" indent="-168275" algn="just">
              <a:buFont typeface="+mj-lt"/>
              <a:buAutoNum type="arabicPeriod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Acompanhamento da agenda do ME e RFB sobre reforma do IRPJ (material já entregue para RFB). </a:t>
            </a:r>
          </a:p>
          <a:p>
            <a:pPr algn="just"/>
            <a:endParaRPr lang="pt-BR" sz="1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858182" y="4954655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graphicFrame>
        <p:nvGraphicFramePr>
          <p:cNvPr id="30" name="Diagram 19"/>
          <p:cNvGraphicFramePr/>
          <p:nvPr>
            <p:extLst>
              <p:ext uri="{D42A27DB-BD31-4B8C-83A1-F6EECF244321}">
                <p14:modId xmlns:p14="http://schemas.microsoft.com/office/powerpoint/2010/main" val="2976167501"/>
              </p:ext>
            </p:extLst>
          </p:nvPr>
        </p:nvGraphicFramePr>
        <p:xfrm>
          <a:off x="6858182" y="2907103"/>
          <a:ext cx="5000330" cy="714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9" name="Tabela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081718"/>
              </p:ext>
            </p:extLst>
          </p:nvPr>
        </p:nvGraphicFramePr>
        <p:xfrm>
          <a:off x="6745857" y="669601"/>
          <a:ext cx="5112655" cy="20245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80890">
                  <a:extLst>
                    <a:ext uri="{9D8B030D-6E8A-4147-A177-3AD203B41FA5}">
                      <a16:colId xmlns:a16="http://schemas.microsoft.com/office/drawing/2014/main" val="1293704873"/>
                    </a:ext>
                  </a:extLst>
                </a:gridCol>
                <a:gridCol w="2731765">
                  <a:extLst>
                    <a:ext uri="{9D8B030D-6E8A-4147-A177-3AD203B41FA5}">
                      <a16:colId xmlns:a16="http://schemas.microsoft.com/office/drawing/2014/main" val="3243410714"/>
                    </a:ext>
                  </a:extLst>
                </a:gridCol>
              </a:tblGrid>
              <a:tr h="2024515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pt-BR" sz="1400" b="1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Câmara: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pt-BR" sz="14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Arthur Lira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pt-BR" sz="1400" b="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pt-BR" sz="1400" b="1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Senado: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Sen. Angelo Coronel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Sen. </a:t>
                      </a:r>
                      <a:r>
                        <a:rPr lang="pt-BR" sz="1400" b="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Rodrigo Pacheco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Tx/>
                        <a:buNone/>
                      </a:pPr>
                      <a:endParaRPr lang="pt-BR" sz="1400" b="1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RFB:</a:t>
                      </a:r>
                    </a:p>
                    <a:p>
                      <a:r>
                        <a:rPr lang="pt-BR" sz="14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Robinson Barreirinhas</a:t>
                      </a:r>
                    </a:p>
                    <a:p>
                      <a:r>
                        <a:rPr lang="pt-BR" sz="14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Claudia Pimentel</a:t>
                      </a:r>
                      <a:endParaRPr lang="pt-BR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pt-BR" sz="1400" b="1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Alianças e Parcerias:</a:t>
                      </a:r>
                    </a:p>
                    <a:p>
                      <a:r>
                        <a:rPr lang="pt-BR" sz="14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Eliseu Martins</a:t>
                      </a:r>
                    </a:p>
                    <a:p>
                      <a:r>
                        <a:rPr lang="pt-BR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CCIF; </a:t>
                      </a:r>
                      <a:r>
                        <a:rPr lang="pt-BR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Abrasca</a:t>
                      </a:r>
                      <a:r>
                        <a:rPr lang="pt-BR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CNI</a:t>
                      </a:r>
                      <a:r>
                        <a:rPr lang="pt-BR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; Febraban</a:t>
                      </a:r>
                      <a:endParaRPr lang="pt-B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443718"/>
                  </a:ext>
                </a:extLst>
              </a:tr>
            </a:tbl>
          </a:graphicData>
        </a:graphic>
      </p:graphicFrame>
      <p:sp>
        <p:nvSpPr>
          <p:cNvPr id="31" name="Down Arrow 22">
            <a:extLst>
              <a:ext uri="{FF2B5EF4-FFF2-40B4-BE49-F238E27FC236}">
                <a16:creationId xmlns:a16="http://schemas.microsoft.com/office/drawing/2014/main" id="{2E89ADAF-2EC0-4812-96FD-0CA621117F46}"/>
              </a:ext>
            </a:extLst>
          </p:cNvPr>
          <p:cNvSpPr/>
          <p:nvPr/>
        </p:nvSpPr>
        <p:spPr>
          <a:xfrm>
            <a:off x="8163984" y="2735101"/>
            <a:ext cx="229518" cy="258262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6A23C35A-B126-8679-4AE4-405676BFD4E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9695" y="-298189"/>
            <a:ext cx="1772527" cy="125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DCA9FC3-E512-4BC8-9F3D-C7B5F25F9735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customXml/itemProps2.xml><?xml version="1.0" encoding="utf-8"?>
<ds:datastoreItem xmlns:ds="http://schemas.openxmlformats.org/officeDocument/2006/customXml" ds:itemID="{40663F56-FA41-49F8-A929-FD7D3EDC2B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CF2944C-F3A9-453F-AAB5-6BF8AC71174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4527</TotalTime>
  <Words>273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Juros sobre Capital Próprio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Carmelita Ferrari</cp:lastModifiedBy>
  <cp:revision>112</cp:revision>
  <dcterms:created xsi:type="dcterms:W3CDTF">2016-08-12T18:41:30Z</dcterms:created>
  <dcterms:modified xsi:type="dcterms:W3CDTF">2023-03-02T20:09:32Z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