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3CD203-E8C9-460C-9007-CF762359B3E8}" v="3" dt="2023-03-03T14:38:05.644"/>
  </p1510:revLst>
</p1510:revInfo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Estilo Claro 2 - Ênfas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Estilo Escuro 2 - Ênfase 3/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Estilo Claro 3 - Ênfas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Estilo Médio 1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68" autoAdjust="0"/>
    <p:restoredTop sz="94660"/>
  </p:normalViewPr>
  <p:slideViewPr>
    <p:cSldViewPr snapToGrid="0">
      <p:cViewPr varScale="1">
        <p:scale>
          <a:sx n="60" d="100"/>
          <a:sy n="60" d="100"/>
        </p:scale>
        <p:origin x="1196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melita Ferrari" userId="a0647d23-206d-4793-93df-336ef2b34cf1" providerId="ADAL" clId="{8127C7A2-9977-49FA-83DB-9A7EAAC318EF}"/>
    <pc:docChg chg="custSel modSld">
      <pc:chgData name="Carmelita Ferrari" userId="a0647d23-206d-4793-93df-336ef2b34cf1" providerId="ADAL" clId="{8127C7A2-9977-49FA-83DB-9A7EAAC318EF}" dt="2022-10-10T20:38:42.569" v="15" actId="20577"/>
      <pc:docMkLst>
        <pc:docMk/>
      </pc:docMkLst>
      <pc:sldChg chg="modSp mod">
        <pc:chgData name="Carmelita Ferrari" userId="a0647d23-206d-4793-93df-336ef2b34cf1" providerId="ADAL" clId="{8127C7A2-9977-49FA-83DB-9A7EAAC318EF}" dt="2022-10-10T20:38:39.295" v="14" actId="20577"/>
        <pc:sldMkLst>
          <pc:docMk/>
          <pc:sldMk cId="1078792426" sldId="256"/>
        </pc:sldMkLst>
        <pc:spChg chg="mod">
          <ac:chgData name="Carmelita Ferrari" userId="a0647d23-206d-4793-93df-336ef2b34cf1" providerId="ADAL" clId="{8127C7A2-9977-49FA-83DB-9A7EAAC318EF}" dt="2022-10-10T20:38:39.295" v="14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Carmelita Ferrari" userId="a0647d23-206d-4793-93df-336ef2b34cf1" providerId="ADAL" clId="{8127C7A2-9977-49FA-83DB-9A7EAAC318EF}" dt="2022-09-30T20:46:04.564" v="11" actId="6549"/>
          <ac:spMkLst>
            <pc:docMk/>
            <pc:sldMk cId="1078792426" sldId="256"/>
            <ac:spMk id="30" creationId="{3B6CC3A2-2D95-4379-AC68-A26BCE98B34E}"/>
          </ac:spMkLst>
        </pc:spChg>
      </pc:sldChg>
      <pc:sldChg chg="addSp delSp modSp mod">
        <pc:chgData name="Carmelita Ferrari" userId="a0647d23-206d-4793-93df-336ef2b34cf1" providerId="ADAL" clId="{8127C7A2-9977-49FA-83DB-9A7EAAC318EF}" dt="2022-10-10T20:38:42.569" v="15" actId="20577"/>
        <pc:sldMkLst>
          <pc:docMk/>
          <pc:sldMk cId="4103050820" sldId="257"/>
        </pc:sldMkLst>
        <pc:spChg chg="add mod">
          <ac:chgData name="Carmelita Ferrari" userId="a0647d23-206d-4793-93df-336ef2b34cf1" providerId="ADAL" clId="{8127C7A2-9977-49FA-83DB-9A7EAAC318EF}" dt="2022-09-30T20:46:22.832" v="13"/>
          <ac:spMkLst>
            <pc:docMk/>
            <pc:sldMk cId="4103050820" sldId="257"/>
            <ac:spMk id="3" creationId="{44771A69-C83D-9157-38A6-072C1044FFA8}"/>
          </ac:spMkLst>
        </pc:spChg>
        <pc:spChg chg="mod">
          <ac:chgData name="Carmelita Ferrari" userId="a0647d23-206d-4793-93df-336ef2b34cf1" providerId="ADAL" clId="{8127C7A2-9977-49FA-83DB-9A7EAAC318EF}" dt="2022-10-10T20:38:42.569" v="15" actId="20577"/>
          <ac:spMkLst>
            <pc:docMk/>
            <pc:sldMk cId="4103050820" sldId="257"/>
            <ac:spMk id="17" creationId="{3558076B-DA07-4023-83BD-585909422D48}"/>
          </ac:spMkLst>
        </pc:spChg>
        <pc:spChg chg="del">
          <ac:chgData name="Carmelita Ferrari" userId="a0647d23-206d-4793-93df-336ef2b34cf1" providerId="ADAL" clId="{8127C7A2-9977-49FA-83DB-9A7EAAC318EF}" dt="2022-09-30T20:46:22.572" v="12" actId="478"/>
          <ac:spMkLst>
            <pc:docMk/>
            <pc:sldMk cId="4103050820" sldId="257"/>
            <ac:spMk id="23" creationId="{DEF2B1C1-412D-469B-A3C7-D547DFAEE518}"/>
          </ac:spMkLst>
        </pc:spChg>
      </pc:sldChg>
    </pc:docChg>
  </pc:docChgLst>
  <pc:docChgLst>
    <pc:chgData name="Carmelita Ferrari" userId="a0647d23-206d-4793-93df-336ef2b34cf1" providerId="ADAL" clId="{DD3CD203-E8C9-460C-9007-CF762359B3E8}"/>
    <pc:docChg chg="custSel modSld">
      <pc:chgData name="Carmelita Ferrari" userId="a0647d23-206d-4793-93df-336ef2b34cf1" providerId="ADAL" clId="{DD3CD203-E8C9-460C-9007-CF762359B3E8}" dt="2023-03-03T14:38:08.360" v="266" actId="478"/>
      <pc:docMkLst>
        <pc:docMk/>
      </pc:docMkLst>
      <pc:sldChg chg="addSp modSp mod">
        <pc:chgData name="Carmelita Ferrari" userId="a0647d23-206d-4793-93df-336ef2b34cf1" providerId="ADAL" clId="{DD3CD203-E8C9-460C-9007-CF762359B3E8}" dt="2023-03-03T14:37:55.384" v="263" actId="6549"/>
        <pc:sldMkLst>
          <pc:docMk/>
          <pc:sldMk cId="1078792426" sldId="256"/>
        </pc:sldMkLst>
        <pc:spChg chg="mod">
          <ac:chgData name="Carmelita Ferrari" userId="a0647d23-206d-4793-93df-336ef2b34cf1" providerId="ADAL" clId="{DD3CD203-E8C9-460C-9007-CF762359B3E8}" dt="2023-03-03T14:37:36.706" v="136" actId="14100"/>
          <ac:spMkLst>
            <pc:docMk/>
            <pc:sldMk cId="1078792426" sldId="256"/>
            <ac:spMk id="2" creationId="{00000000-0000-0000-0000-000000000000}"/>
          </ac:spMkLst>
        </pc:spChg>
        <pc:spChg chg="mod">
          <ac:chgData name="Carmelita Ferrari" userId="a0647d23-206d-4793-93df-336ef2b34cf1" providerId="ADAL" clId="{DD3CD203-E8C9-460C-9007-CF762359B3E8}" dt="2023-02-24T17:29:50.149" v="96" actId="6549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Carmelita Ferrari" userId="a0647d23-206d-4793-93df-336ef2b34cf1" providerId="ADAL" clId="{DD3CD203-E8C9-460C-9007-CF762359B3E8}" dt="2023-02-24T17:33:46.883" v="116" actId="20577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Carmelita Ferrari" userId="a0647d23-206d-4793-93df-336ef2b34cf1" providerId="ADAL" clId="{DD3CD203-E8C9-460C-9007-CF762359B3E8}" dt="2023-02-24T17:28:36.240" v="11" actId="6549"/>
          <ac:spMkLst>
            <pc:docMk/>
            <pc:sldMk cId="1078792426" sldId="256"/>
            <ac:spMk id="30" creationId="{3B6CC3A2-2D95-4379-AC68-A26BCE98B34E}"/>
          </ac:spMkLst>
        </pc:spChg>
        <pc:graphicFrameChg chg="modGraphic">
          <ac:chgData name="Carmelita Ferrari" userId="a0647d23-206d-4793-93df-336ef2b34cf1" providerId="ADAL" clId="{DD3CD203-E8C9-460C-9007-CF762359B3E8}" dt="2023-03-03T14:37:55.384" v="263" actId="6549"/>
          <ac:graphicFrameMkLst>
            <pc:docMk/>
            <pc:sldMk cId="1078792426" sldId="256"/>
            <ac:graphicFrameMk id="3" creationId="{00000000-0000-0000-0000-000000000000}"/>
          </ac:graphicFrameMkLst>
        </pc:graphicFrameChg>
        <pc:picChg chg="add mod">
          <ac:chgData name="Carmelita Ferrari" userId="a0647d23-206d-4793-93df-336ef2b34cf1" providerId="ADAL" clId="{DD3CD203-E8C9-460C-9007-CF762359B3E8}" dt="2023-03-03T14:37:47.619" v="260" actId="1036"/>
          <ac:picMkLst>
            <pc:docMk/>
            <pc:sldMk cId="1078792426" sldId="256"/>
            <ac:picMk id="4" creationId="{3E4BD455-AF4A-257D-3AB4-E328CD04847E}"/>
          </ac:picMkLst>
        </pc:picChg>
      </pc:sldChg>
      <pc:sldChg chg="addSp delSp modSp mod">
        <pc:chgData name="Carmelita Ferrari" userId="a0647d23-206d-4793-93df-336ef2b34cf1" providerId="ADAL" clId="{DD3CD203-E8C9-460C-9007-CF762359B3E8}" dt="2023-03-03T14:38:08.360" v="266" actId="478"/>
        <pc:sldMkLst>
          <pc:docMk/>
          <pc:sldMk cId="4103050820" sldId="257"/>
        </pc:sldMkLst>
        <pc:spChg chg="del">
          <ac:chgData name="Carmelita Ferrari" userId="a0647d23-206d-4793-93df-336ef2b34cf1" providerId="ADAL" clId="{DD3CD203-E8C9-460C-9007-CF762359B3E8}" dt="2023-03-03T14:38:05.347" v="264" actId="478"/>
          <ac:spMkLst>
            <pc:docMk/>
            <pc:sldMk cId="4103050820" sldId="257"/>
            <ac:spMk id="2" creationId="{00000000-0000-0000-0000-000000000000}"/>
          </ac:spMkLst>
        </pc:spChg>
        <pc:spChg chg="del">
          <ac:chgData name="Carmelita Ferrari" userId="a0647d23-206d-4793-93df-336ef2b34cf1" providerId="ADAL" clId="{DD3CD203-E8C9-460C-9007-CF762359B3E8}" dt="2023-02-24T17:35:42.350" v="117" actId="478"/>
          <ac:spMkLst>
            <pc:docMk/>
            <pc:sldMk cId="4103050820" sldId="257"/>
            <ac:spMk id="3" creationId="{44771A69-C83D-9157-38A6-072C1044FFA8}"/>
          </ac:spMkLst>
        </pc:spChg>
        <pc:spChg chg="add mod">
          <ac:chgData name="Carmelita Ferrari" userId="a0647d23-206d-4793-93df-336ef2b34cf1" providerId="ADAL" clId="{DD3CD203-E8C9-460C-9007-CF762359B3E8}" dt="2023-02-24T17:35:42.641" v="118"/>
          <ac:spMkLst>
            <pc:docMk/>
            <pc:sldMk cId="4103050820" sldId="257"/>
            <ac:spMk id="4" creationId="{131CC028-4BA0-9094-2A6D-41EE7EF48160}"/>
          </ac:spMkLst>
        </pc:spChg>
        <pc:spChg chg="add del mod">
          <ac:chgData name="Carmelita Ferrari" userId="a0647d23-206d-4793-93df-336ef2b34cf1" providerId="ADAL" clId="{DD3CD203-E8C9-460C-9007-CF762359B3E8}" dt="2023-03-03T14:38:08.360" v="266" actId="478"/>
          <ac:spMkLst>
            <pc:docMk/>
            <pc:sldMk cId="4103050820" sldId="257"/>
            <ac:spMk id="5" creationId="{B0679747-F6A1-F47D-F7A5-82DE47B80E37}"/>
          </ac:spMkLst>
        </pc:spChg>
        <pc:spChg chg="add mod">
          <ac:chgData name="Carmelita Ferrari" userId="a0647d23-206d-4793-93df-336ef2b34cf1" providerId="ADAL" clId="{DD3CD203-E8C9-460C-9007-CF762359B3E8}" dt="2023-03-03T14:38:05.644" v="265"/>
          <ac:spMkLst>
            <pc:docMk/>
            <pc:sldMk cId="4103050820" sldId="257"/>
            <ac:spMk id="6" creationId="{ACD521A3-5576-933A-A70C-88C2D82CDDCB}"/>
          </ac:spMkLst>
        </pc:spChg>
        <pc:spChg chg="mod">
          <ac:chgData name="Carmelita Ferrari" userId="a0647d23-206d-4793-93df-336ef2b34cf1" providerId="ADAL" clId="{DD3CD203-E8C9-460C-9007-CF762359B3E8}" dt="2023-02-24T17:35:47.137" v="120" actId="6549"/>
          <ac:spMkLst>
            <pc:docMk/>
            <pc:sldMk cId="4103050820" sldId="257"/>
            <ac:spMk id="17" creationId="{3558076B-DA07-4023-83BD-585909422D48}"/>
          </ac:spMkLst>
        </pc:spChg>
        <pc:picChg chg="add mod">
          <ac:chgData name="Carmelita Ferrari" userId="a0647d23-206d-4793-93df-336ef2b34cf1" providerId="ADAL" clId="{DD3CD203-E8C9-460C-9007-CF762359B3E8}" dt="2023-03-03T14:38:05.644" v="265"/>
          <ac:picMkLst>
            <pc:docMk/>
            <pc:sldMk cId="4103050820" sldId="257"/>
            <ac:picMk id="7" creationId="{A971DFF5-8BF6-F74F-23DE-087C383B9BA2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Lei  </a:t>
          </a: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/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610" y="116478"/>
          <a:ext cx="1190264" cy="476105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" y="116478"/>
        <a:ext cx="1071238" cy="476105"/>
      </dsp:txXfrm>
    </dsp:sp>
    <dsp:sp modelId="{D795A24E-D0BF-40EB-B09D-E1E2645A8B67}">
      <dsp:nvSpPr>
        <dsp:cNvPr id="0" name=""/>
        <dsp:cNvSpPr/>
      </dsp:nvSpPr>
      <dsp:spPr>
        <a:xfrm>
          <a:off x="952821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sp:txBody>
      <dsp:txXfrm>
        <a:off x="1190874" y="116478"/>
        <a:ext cx="714159" cy="476105"/>
      </dsp:txXfrm>
    </dsp:sp>
    <dsp:sp modelId="{F6035B51-C9FB-4C47-B67E-62A4E8B6D22A}">
      <dsp:nvSpPr>
        <dsp:cNvPr id="0" name=""/>
        <dsp:cNvSpPr/>
      </dsp:nvSpPr>
      <dsp:spPr>
        <a:xfrm>
          <a:off x="1905032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sp:txBody>
      <dsp:txXfrm>
        <a:off x="2143085" y="116478"/>
        <a:ext cx="714159" cy="476105"/>
      </dsp:txXfrm>
    </dsp:sp>
    <dsp:sp modelId="{B8ECA6C0-D90D-4321-A73E-5CFDC9C7F238}">
      <dsp:nvSpPr>
        <dsp:cNvPr id="0" name=""/>
        <dsp:cNvSpPr/>
      </dsp:nvSpPr>
      <dsp:spPr>
        <a:xfrm>
          <a:off x="2857244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5297" y="116478"/>
        <a:ext cx="714159" cy="476105"/>
      </dsp:txXfrm>
    </dsp:sp>
    <dsp:sp modelId="{FE7F788F-F44E-47D0-BBD9-CEC4AD48934D}">
      <dsp:nvSpPr>
        <dsp:cNvPr id="0" name=""/>
        <dsp:cNvSpPr/>
      </dsp:nvSpPr>
      <dsp:spPr>
        <a:xfrm>
          <a:off x="3809455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Lei  </a:t>
          </a:r>
        </a:p>
      </dsp:txBody>
      <dsp:txXfrm>
        <a:off x="4047508" y="116478"/>
        <a:ext cx="714159" cy="476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5DB6E-FAC0-446D-B9DE-EE1C50BD387A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D0999D-7B85-46AF-A847-4F9E05B1F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7568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D0999D-7B85-46AF-A847-4F9E05B1F91F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7229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4493" y="42147"/>
            <a:ext cx="5648284" cy="541337"/>
          </a:xfrm>
        </p:spPr>
        <p:txBody>
          <a:bodyPr>
            <a:noAutofit/>
          </a:bodyPr>
          <a:lstStyle/>
          <a:p>
            <a:pPr algn="l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 3.887/2020 – CBS </a:t>
            </a:r>
          </a:p>
        </p:txBody>
      </p:sp>
      <p:sp>
        <p:nvSpPr>
          <p:cNvPr id="5" name="Rectangle 4"/>
          <p:cNvSpPr/>
          <p:nvPr/>
        </p:nvSpPr>
        <p:spPr>
          <a:xfrm>
            <a:off x="262532" y="711167"/>
            <a:ext cx="6286858" cy="1076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Proposta de criação do IVA Federal compatível com as </a:t>
            </a:r>
            <a:r>
              <a:rPr lang="pt-B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PECs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 tramitação no Congresso Nacional acabaram por trazer uma reforma que cria uma nova contribuição social em substituição ao PIS/COFINS sobre a receita de bens, serviços e importação.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12096" y="3731667"/>
            <a:ext cx="6286859" cy="9350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</a:t>
            </a:r>
            <a:r>
              <a:rPr lang="pt-B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Principiológico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Simplificação efetiva com definição de procedimento para apuração, tomada de crédito e restituição rápida de créditos acumulados, respeitando a isonomia, o direito adquirido e reduzindo o contencioso tributário.</a:t>
            </a:r>
          </a:p>
        </p:txBody>
      </p:sp>
      <p:sp>
        <p:nvSpPr>
          <p:cNvPr id="8" name="Rectangle 7"/>
          <p:cNvSpPr/>
          <p:nvPr/>
        </p:nvSpPr>
        <p:spPr>
          <a:xfrm>
            <a:off x="237313" y="4765818"/>
            <a:ext cx="6286860" cy="1282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 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 página 2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( 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7314" y="2068760"/>
            <a:ext cx="6286859" cy="1555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Risco/Oportunidade (Impacto esperado)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Risco:</a:t>
            </a:r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Aumento de carga tributária (alíquota de 12%). Descompasso entre a incidência (receita bruta) e a tomada de crédito (aquisição de bens e serviços). Tomada de crédito restrita.  </a:t>
            </a:r>
          </a:p>
          <a:p>
            <a:pPr algn="just"/>
            <a:r>
              <a:rPr lang="pt-BR" sz="1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Oportunidade:</a:t>
            </a:r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Migrar para um sistema de tributação + simples, neutro e eficiente e com menos contencioso (</a:t>
            </a:r>
            <a:r>
              <a:rPr lang="pt-B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creditamento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automático, promessa de restituição de créditos). </a:t>
            </a:r>
          </a:p>
          <a:p>
            <a:pPr algn="just"/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2020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309096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2734668982"/>
              </p:ext>
            </p:extLst>
          </p:nvPr>
        </p:nvGraphicFramePr>
        <p:xfrm>
          <a:off x="6862198" y="2734165"/>
          <a:ext cx="5000330" cy="7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/>
          <p:cNvSpPr/>
          <p:nvPr/>
        </p:nvSpPr>
        <p:spPr>
          <a:xfrm>
            <a:off x="6862198" y="3374595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3" name="Down Arrow 22"/>
          <p:cNvSpPr/>
          <p:nvPr/>
        </p:nvSpPr>
        <p:spPr>
          <a:xfrm>
            <a:off x="10185530" y="2467767"/>
            <a:ext cx="265416" cy="354938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27688" y="3746548"/>
            <a:ext cx="5128524" cy="1085701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 junto a RFB/ME e CN para sensibilização dos pontos do GETAP com base na Nota Técnica.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62198" y="5135570"/>
            <a:ext cx="5092490" cy="124351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indent="-176213" algn="just">
              <a:buAutoNum type="arabicPeriod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evolução do tema e andamento do PL 3887 e da Reforma do IVA.</a:t>
            </a:r>
          </a:p>
          <a:p>
            <a:pPr marL="176213" indent="-176213" algn="just">
              <a:buAutoNum type="arabicPeriod"/>
            </a:pPr>
            <a:r>
              <a:rPr lang="pt-BR" sz="1300" b="0" i="0" u="none" strike="noStrike" baseline="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Levar pontos para outros stake</a:t>
            </a:r>
            <a:r>
              <a:rPr lang="pt-BR" sz="13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holders relevantes</a:t>
            </a:r>
            <a:r>
              <a:rPr lang="pt-BR" sz="13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858182" y="4839614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859742"/>
              </p:ext>
            </p:extLst>
          </p:nvPr>
        </p:nvGraphicFramePr>
        <p:xfrm>
          <a:off x="6745021" y="626222"/>
          <a:ext cx="5139110" cy="1615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40258">
                  <a:extLst>
                    <a:ext uri="{9D8B030D-6E8A-4147-A177-3AD203B41FA5}">
                      <a16:colId xmlns:a16="http://schemas.microsoft.com/office/drawing/2014/main" val="1871296372"/>
                    </a:ext>
                  </a:extLst>
                </a:gridCol>
                <a:gridCol w="2498852">
                  <a:extLst>
                    <a:ext uri="{9D8B030D-6E8A-4147-A177-3AD203B41FA5}">
                      <a16:colId xmlns:a16="http://schemas.microsoft.com/office/drawing/2014/main" val="1571464456"/>
                    </a:ext>
                  </a:extLst>
                </a:gridCol>
              </a:tblGrid>
              <a:tr h="1209470">
                <a:tc>
                  <a:txBody>
                    <a:bodyPr/>
                    <a:lstStyle/>
                    <a:p>
                      <a:r>
                        <a:rPr lang="pt-BR" sz="16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MF/RFB:</a:t>
                      </a:r>
                      <a:r>
                        <a:rPr lang="pt-BR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lang="pt-BR" sz="14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Bernard </a:t>
                      </a:r>
                      <a:r>
                        <a:rPr lang="pt-BR" sz="14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Appy</a:t>
                      </a:r>
                      <a:endParaRPr lang="pt-BR" sz="1400" b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Robinson Barreirinhas</a:t>
                      </a:r>
                    </a:p>
                    <a:p>
                      <a:r>
                        <a:rPr lang="pt-BR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Roni Peterson</a:t>
                      </a:r>
                    </a:p>
                    <a:p>
                      <a:r>
                        <a:rPr lang="pt-BR" sz="14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CONGRESSO: </a:t>
                      </a:r>
                      <a:endParaRPr lang="pt-BR" sz="1400" b="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4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Dep. Luiz Carlos Motta (relator)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Associações: </a:t>
                      </a:r>
                    </a:p>
                    <a:p>
                      <a:r>
                        <a:rPr lang="pt-BR" sz="1400" b="1" i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CNI</a:t>
                      </a:r>
                      <a:r>
                        <a:rPr lang="pt-BR" sz="1400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Mario Sergio Telles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Fiesp: </a:t>
                      </a:r>
                      <a:r>
                        <a:rPr lang="pt-BR" sz="1400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Hélcio Honda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CCIF: </a:t>
                      </a:r>
                      <a:r>
                        <a:rPr lang="pt-BR" sz="1400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Eurico Santi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069810"/>
                  </a:ext>
                </a:extLst>
              </a:tr>
            </a:tbl>
          </a:graphicData>
        </a:graphic>
      </p:graphicFrame>
      <p:sp>
        <p:nvSpPr>
          <p:cNvPr id="30" name="Rectangle 9">
            <a:extLst>
              <a:ext uri="{FF2B5EF4-FFF2-40B4-BE49-F238E27FC236}">
                <a16:creationId xmlns:a16="http://schemas.microsoft.com/office/drawing/2014/main" id="{3B6CC3A2-2D95-4379-AC68-A26BCE98B34E}"/>
              </a:ext>
            </a:extLst>
          </p:cNvPr>
          <p:cNvSpPr/>
          <p:nvPr/>
        </p:nvSpPr>
        <p:spPr>
          <a:xfrm>
            <a:off x="10584874" y="124324"/>
            <a:ext cx="147775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- 2023</a:t>
            </a:r>
          </a:p>
        </p:txBody>
      </p:sp>
      <p:pic>
        <p:nvPicPr>
          <p:cNvPr id="4" name="Imagem 3" descr="Logotipo&#10;&#10;Descrição gerada automaticamente">
            <a:extLst>
              <a:ext uri="{FF2B5EF4-FFF2-40B4-BE49-F238E27FC236}">
                <a16:creationId xmlns:a16="http://schemas.microsoft.com/office/drawing/2014/main" id="{3E4BD455-AF4A-257D-3AB4-E328CD0484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564" y="-333894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2020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2" name="Rectangle 20"/>
          <p:cNvSpPr/>
          <p:nvPr/>
        </p:nvSpPr>
        <p:spPr>
          <a:xfrm>
            <a:off x="6090249" y="677236"/>
            <a:ext cx="5897659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8">
            <a:extLst>
              <a:ext uri="{FF2B5EF4-FFF2-40B4-BE49-F238E27FC236}">
                <a16:creationId xmlns:a16="http://schemas.microsoft.com/office/drawing/2014/main" id="{3558076B-DA07-4023-83BD-585909422D48}"/>
              </a:ext>
            </a:extLst>
          </p:cNvPr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( 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3DFE7109-0D94-43CF-8F1A-17F077AF3C31}"/>
              </a:ext>
            </a:extLst>
          </p:cNvPr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</a:t>
            </a: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CD92AA19-6B86-4A6B-AD30-90147AEF2880}"/>
              </a:ext>
            </a:extLst>
          </p:cNvPr>
          <p:cNvSpPr/>
          <p:nvPr/>
        </p:nvSpPr>
        <p:spPr>
          <a:xfrm>
            <a:off x="243920" y="743992"/>
            <a:ext cx="5760641" cy="52565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 defTabSz="685800"/>
            <a:r>
              <a:rPr lang="pt-BR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 </a:t>
            </a: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pt-BR" sz="12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  <a:tabLst>
                <a:tab pos="270272" algn="l"/>
              </a:tabLst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CBS incide sobre operações com bens (em sentido amplo) e serviços</a:t>
            </a: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  <a:tabLst>
                <a:tab pos="270272" algn="l"/>
              </a:tabLst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Conceito de receita bruta deve excluir receitas que não decorrentes de operação com bens e serviços (receitas financeiras, dividendos, JCP, outras)   </a:t>
            </a: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  <a:tabLst>
                <a:tab pos="270272" algn="l"/>
              </a:tabLst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 de cálculo: exclusão de qualquer tributo e não somente os destacados na nota fiscal</a:t>
            </a: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  <a:tabLst>
                <a:tab pos="270272" algn="l"/>
              </a:tabLst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Crédito financeiro amplo (bens e serviços inclusive fase pré-operacional) e com base em documento fiscal  </a:t>
            </a:r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 equivalente</a:t>
            </a: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  <a:tabLst>
                <a:tab pos="270272" algn="l"/>
              </a:tabLst>
            </a:pPr>
            <a:r>
              <a:rPr lang="pt-B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Creditamento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“monofásico”: instituições financeiras, seguro saúde; combustíveis (ex. aeronave), outros</a:t>
            </a: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  <a:tabLst>
                <a:tab pos="270272" algn="l"/>
              </a:tabLst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Compensação deve ser automática e o ressarcimento deve ocorrer em 60 dias, sob pena de incidência de SELIC e possibilidade de cessão da CBS a terceiros</a:t>
            </a:r>
          </a:p>
          <a:p>
            <a:pPr marL="197644" indent="-197644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  <a:tabLst>
                <a:tab pos="270272" algn="l"/>
              </a:tabLst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Créditos extemporâneos: prazo de 5 anos para escriturar mas não para usar</a:t>
            </a:r>
          </a:p>
          <a:p>
            <a:pPr marL="197644" indent="-197644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  <a:tabLst>
                <a:tab pos="270272" algn="l"/>
              </a:tabLst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Créditos de PIS/COFINS: escrituração na última EFD Contribuições entregue antes da vigência da lei</a:t>
            </a: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Incentivos fiscais gerais: transição de 8 anos (1/8 por ano)</a:t>
            </a: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 e COFINS – compensação e ressarcimento de todos os créditos</a:t>
            </a:r>
          </a:p>
          <a:p>
            <a:pPr marL="197644" indent="-197644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  <a:tabLst>
                <a:tab pos="270272" algn="l"/>
              </a:tabLst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Transição: 18 meses </a:t>
            </a: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Alíquota no mínimo compatível com a atual. 12% alta</a:t>
            </a:r>
            <a:endParaRPr lang="pt-BR" sz="125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id="{772103AE-4944-4CD4-8DFD-5CC3AB302D41}"/>
              </a:ext>
            </a:extLst>
          </p:cNvPr>
          <p:cNvSpPr/>
          <p:nvPr/>
        </p:nvSpPr>
        <p:spPr>
          <a:xfrm>
            <a:off x="6136640" y="707439"/>
            <a:ext cx="5544616" cy="39461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</a:pPr>
            <a:r>
              <a:rPr lang="pt-BR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Relevantes</a:t>
            </a:r>
          </a:p>
          <a:p>
            <a:pPr algn="just" defTabSz="685800" fontAlgn="auto">
              <a:spcBef>
                <a:spcPts val="0"/>
              </a:spcBef>
              <a:spcAft>
                <a:spcPts val="0"/>
              </a:spcAft>
            </a:pPr>
            <a:endParaRPr lang="pt-BR" sz="125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 de cálculo da importação de bens valor aduaneiro – regulamento aduaneiro cf. GATT   </a:t>
            </a: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Conceito de exportação: replicar Lei 10.637 + recebimento de divisas exterior</a:t>
            </a: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Isenção ZFM:  inclusão bens de origem do Mercosul como equiparados a nacionais</a:t>
            </a: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Exclusão do ISS e da CBS na base de cálculo das pessoas jurídicas do monofásico (instituição financeira e </a:t>
            </a:r>
            <a:r>
              <a:rPr lang="pt-B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</a:t>
            </a:r>
            <a:r>
              <a:rPr lang="pt-B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 de cálculo da importação de serviços: não inclui a CBS e qualquer outro tributo </a:t>
            </a:r>
            <a:endParaRPr lang="pt-BR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Multa por erro de destaque ou destaque a menor: alterar de 1% do valor da operação para 2% do valor da CBS</a:t>
            </a:r>
            <a:r>
              <a:rPr lang="pt-BR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t-B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aplicação da multa caso o contribuinte regularize antes de iniciado o procedimento fiscal </a:t>
            </a:r>
            <a:endParaRPr lang="pt-BR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Exclusão da CBS nos resultados das operações de Hedge</a:t>
            </a: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Inclusão da CBS no rol dos tributos isentos quando da aquisição de mercadoria para emprego ou consumo na industrialização de produto a ser exportado (ou alíquota 0%), além do II e do IPI - drawback</a:t>
            </a: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Manter apropriação dos créditos de PIS e COFINS que ainda não entraram em produção </a:t>
            </a:r>
          </a:p>
          <a:p>
            <a:pPr marL="214313" indent="-214313" algn="just" defTabSz="685800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Prazo de recolhimento: dia 25 ou invés de 20 do mês.  </a:t>
            </a:r>
          </a:p>
          <a:p>
            <a:pPr marL="214313" indent="-214313" algn="just" defTabSz="685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endParaRPr lang="pt-BR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131CC028-4BA0-9094-2A6D-41EE7EF48160}"/>
              </a:ext>
            </a:extLst>
          </p:cNvPr>
          <p:cNvSpPr/>
          <p:nvPr/>
        </p:nvSpPr>
        <p:spPr>
          <a:xfrm>
            <a:off x="10584874" y="124324"/>
            <a:ext cx="147775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- 2023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CD521A3-5576-933A-A70C-88C2D82CDDCB}"/>
              </a:ext>
            </a:extLst>
          </p:cNvPr>
          <p:cNvSpPr txBox="1">
            <a:spLocks/>
          </p:cNvSpPr>
          <p:nvPr/>
        </p:nvSpPr>
        <p:spPr>
          <a:xfrm>
            <a:off x="1924493" y="42147"/>
            <a:ext cx="5648284" cy="5413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 3.887/2020 – CBS </a:t>
            </a:r>
            <a:endParaRPr 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A971DFF5-8BF6-F74F-23DE-087C383B9B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64" y="-333894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050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6B25C7A-0FCB-478E-8216-FFD44509E5D1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customXml/itemProps2.xml><?xml version="1.0" encoding="utf-8"?>
<ds:datastoreItem xmlns:ds="http://schemas.openxmlformats.org/officeDocument/2006/customXml" ds:itemID="{D1DCB442-EA1E-4D73-B58E-B9CE53E89B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B1B9D1-5EED-4983-B7BF-4705D8BCE8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6515</TotalTime>
  <Words>685</Words>
  <Application>Microsoft Office PowerPoint</Application>
  <PresentationFormat>Widescreen</PresentationFormat>
  <Paragraphs>73</Paragraphs>
  <Slides>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PL 3.887/2020 – CBS 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Carmelita Ferrari</cp:lastModifiedBy>
  <cp:revision>118</cp:revision>
  <dcterms:created xsi:type="dcterms:W3CDTF">2016-08-12T18:41:30Z</dcterms:created>
  <dcterms:modified xsi:type="dcterms:W3CDTF">2023-03-03T14:38:14Z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