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18" autoAdjust="0"/>
    <p:restoredTop sz="94660"/>
  </p:normalViewPr>
  <p:slideViewPr>
    <p:cSldViewPr snapToGrid="0">
      <p:cViewPr varScale="1">
        <p:scale>
          <a:sx n="60" d="100"/>
          <a:sy n="60" d="100"/>
        </p:scale>
        <p:origin x="1024" y="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78C2CA-1779-4AC5-9ADB-18309963D18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Da Lei</a:t>
          </a:r>
        </a:p>
      </dgm:t>
    </dgm:pt>
    <dgm:pt modelId="{A101314C-7223-4102-BE5A-F8A70695F138}" type="par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A36B36-0515-40E4-8817-0D5E5C350A16}" type="sib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A07AF-1FBD-4962-9FA1-ED29158F9BB8}">
      <dgm:prSet custT="1"/>
      <dgm:spPr>
        <a:solidFill>
          <a:schemeClr val="tx1"/>
        </a:solidFill>
      </dgm:spPr>
      <dgm:t>
        <a:bodyPr/>
        <a:lstStyle/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gm:t>
    </dgm:pt>
    <dgm:pt modelId="{7CC73824-B208-4CAF-A456-A98F3DCB6257}" type="parTrans" cxnId="{CF55AD61-620B-471E-B445-9318C0509390}">
      <dgm:prSet/>
      <dgm:spPr/>
      <dgm:t>
        <a:bodyPr/>
        <a:lstStyle/>
        <a:p>
          <a:endParaRPr lang="en-US" sz="1050"/>
        </a:p>
      </dgm:t>
    </dgm:pt>
    <dgm:pt modelId="{04D9618A-84CD-4E4F-B879-82D7B642D32D}" type="sibTrans" cxnId="{CF55AD61-620B-471E-B445-9318C0509390}">
      <dgm:prSet/>
      <dgm:spPr/>
      <dgm:t>
        <a:bodyPr/>
        <a:lstStyle/>
        <a:p>
          <a:endParaRPr lang="en-US" sz="1050"/>
        </a:p>
      </dgm:t>
    </dgm:pt>
    <dgm:pt modelId="{6110E1E0-6B90-4AE4-AA89-23472181E6E4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5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5">
        <dgm:presLayoutVars>
          <dgm:bulletEnabled val="1"/>
        </dgm:presLayoutVars>
      </dgm:prSet>
      <dgm:spPr/>
    </dgm:pt>
    <dgm:pt modelId="{CAB612B3-149F-4577-9FAC-A636F0E1C1B8}" type="pres">
      <dgm:prSet presAssocID="{378FDB22-8E84-4094-B60D-F44F79250B05}" presName="parSpace" presStyleCnt="0"/>
      <dgm:spPr/>
    </dgm:pt>
    <dgm:pt modelId="{F6035B51-C9FB-4C47-B67E-62A4E8B6D22A}" type="pres">
      <dgm:prSet presAssocID="{C83A07AF-1FBD-4962-9FA1-ED29158F9BB8}" presName="parTxOnly" presStyleLbl="node1" presStyleIdx="2" presStyleCnt="5">
        <dgm:presLayoutVars>
          <dgm:bulletEnabled val="1"/>
        </dgm:presLayoutVars>
      </dgm:prSet>
      <dgm:spPr/>
    </dgm:pt>
    <dgm:pt modelId="{CB5E1A27-F6C5-461D-9267-43344F80F38F}" type="pres">
      <dgm:prSet presAssocID="{04D9618A-84CD-4E4F-B879-82D7B642D32D}" presName="parSpace" presStyleCnt="0"/>
      <dgm:spPr/>
    </dgm:pt>
    <dgm:pt modelId="{B8ECA6C0-D90D-4321-A73E-5CFDC9C7F238}" type="pres">
      <dgm:prSet presAssocID="{6110E1E0-6B90-4AE4-AA89-23472181E6E4}" presName="parTxOnly" presStyleLbl="node1" presStyleIdx="3" presStyleCnt="5">
        <dgm:presLayoutVars>
          <dgm:bulletEnabled val="1"/>
        </dgm:presLayoutVars>
      </dgm:prSet>
      <dgm:spPr/>
    </dgm:pt>
    <dgm:pt modelId="{93B9D279-B6A4-4091-9C0A-602C28350ED6}" type="pres">
      <dgm:prSet presAssocID="{14B03431-4CFD-42BE-B451-E34EA93539E2}" presName="parSpace" presStyleCnt="0"/>
      <dgm:spPr/>
    </dgm:pt>
    <dgm:pt modelId="{FE7F788F-F44E-47D0-BBD9-CEC4AD48934D}" type="pres">
      <dgm:prSet presAssocID="{4978C2CA-1779-4AC5-9ADB-18309963D18C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B1274437-0321-446E-B9C6-6CA9954DBBF3}" srcId="{8C627B4E-4B2B-4371-B70E-5206107FC8C1}" destId="{4978C2CA-1779-4AC5-9ADB-18309963D18C}" srcOrd="4" destOrd="0" parTransId="{A101314C-7223-4102-BE5A-F8A70695F138}" sibTransId="{F4A36B36-0515-40E4-8817-0D5E5C350A16}"/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CF55AD61-620B-471E-B445-9318C0509390}" srcId="{8C627B4E-4B2B-4371-B70E-5206107FC8C1}" destId="{C83A07AF-1FBD-4962-9FA1-ED29158F9BB8}" srcOrd="2" destOrd="0" parTransId="{7CC73824-B208-4CAF-A456-A98F3DCB6257}" sibTransId="{04D9618A-84CD-4E4F-B879-82D7B642D32D}"/>
    <dgm:cxn modelId="{65F07265-77A6-4BC0-A5CD-F665D9DA06FD}" type="presOf" srcId="{C83A07AF-1FBD-4962-9FA1-ED29158F9BB8}" destId="{F6035B51-C9FB-4C47-B67E-62A4E8B6D22A}" srcOrd="0" destOrd="0" presId="urn:microsoft.com/office/officeart/2005/8/layout/hChevron3"/>
    <dgm:cxn modelId="{E87E6F49-7521-487E-A093-C2CC4E499F58}" srcId="{8C627B4E-4B2B-4371-B70E-5206107FC8C1}" destId="{6110E1E0-6B90-4AE4-AA89-23472181E6E4}" srcOrd="3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4C616CD4-51DA-4C2E-B572-24868AA08454}" type="presOf" srcId="{4978C2CA-1779-4AC5-9ADB-18309963D18C}" destId="{FE7F788F-F44E-47D0-BBD9-CEC4AD48934D}" srcOrd="0" destOrd="0" presId="urn:microsoft.com/office/officeart/2005/8/layout/hChevron3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DF42A8AF-147C-4E92-8616-98735D37A570}" type="presParOf" srcId="{556A2EF1-0A3D-41D9-99D4-B66C33345960}" destId="{F6035B51-C9FB-4C47-B67E-62A4E8B6D22A}" srcOrd="4" destOrd="0" presId="urn:microsoft.com/office/officeart/2005/8/layout/hChevron3"/>
    <dgm:cxn modelId="{62EAF3EA-6FA1-45F1-8425-CE2080E1AE93}" type="presParOf" srcId="{556A2EF1-0A3D-41D9-99D4-B66C33345960}" destId="{CB5E1A27-F6C5-461D-9267-43344F80F38F}" srcOrd="5" destOrd="0" presId="urn:microsoft.com/office/officeart/2005/8/layout/hChevron3"/>
    <dgm:cxn modelId="{54610E8F-6E45-461B-A849-507633420D29}" type="presParOf" srcId="{556A2EF1-0A3D-41D9-99D4-B66C33345960}" destId="{B8ECA6C0-D90D-4321-A73E-5CFDC9C7F238}" srcOrd="6" destOrd="0" presId="urn:microsoft.com/office/officeart/2005/8/layout/hChevron3"/>
    <dgm:cxn modelId="{6F8ED973-C9E9-4970-9271-0F093087316B}" type="presParOf" srcId="{556A2EF1-0A3D-41D9-99D4-B66C33345960}" destId="{93B9D279-B6A4-4091-9C0A-602C28350ED6}" srcOrd="7" destOrd="0" presId="urn:microsoft.com/office/officeart/2005/8/layout/hChevron3"/>
    <dgm:cxn modelId="{1FA97BDE-C631-4451-8BCD-B17BCD3C7A98}" type="presParOf" srcId="{556A2EF1-0A3D-41D9-99D4-B66C33345960}" destId="{FE7F788F-F44E-47D0-BBD9-CEC4AD48934D}" srcOrd="8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610" y="116478"/>
          <a:ext cx="1190264" cy="476105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0" y="116478"/>
        <a:ext cx="1071238" cy="476105"/>
      </dsp:txXfrm>
    </dsp:sp>
    <dsp:sp modelId="{D795A24E-D0BF-40EB-B09D-E1E2645A8B67}">
      <dsp:nvSpPr>
        <dsp:cNvPr id="0" name=""/>
        <dsp:cNvSpPr/>
      </dsp:nvSpPr>
      <dsp:spPr>
        <a:xfrm>
          <a:off x="952821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sp:txBody>
      <dsp:txXfrm>
        <a:off x="1190874" y="116478"/>
        <a:ext cx="714159" cy="476105"/>
      </dsp:txXfrm>
    </dsp:sp>
    <dsp:sp modelId="{F6035B51-C9FB-4C47-B67E-62A4E8B6D22A}">
      <dsp:nvSpPr>
        <dsp:cNvPr id="0" name=""/>
        <dsp:cNvSpPr/>
      </dsp:nvSpPr>
      <dsp:spPr>
        <a:xfrm>
          <a:off x="1905032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sp:txBody>
      <dsp:txXfrm>
        <a:off x="2143085" y="116478"/>
        <a:ext cx="714159" cy="476105"/>
      </dsp:txXfrm>
    </dsp:sp>
    <dsp:sp modelId="{B8ECA6C0-D90D-4321-A73E-5CFDC9C7F238}">
      <dsp:nvSpPr>
        <dsp:cNvPr id="0" name=""/>
        <dsp:cNvSpPr/>
      </dsp:nvSpPr>
      <dsp:spPr>
        <a:xfrm>
          <a:off x="2857244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95297" y="116478"/>
        <a:ext cx="714159" cy="476105"/>
      </dsp:txXfrm>
    </dsp:sp>
    <dsp:sp modelId="{FE7F788F-F44E-47D0-BBD9-CEC4AD48934D}">
      <dsp:nvSpPr>
        <dsp:cNvPr id="0" name=""/>
        <dsp:cNvSpPr/>
      </dsp:nvSpPr>
      <dsp:spPr>
        <a:xfrm>
          <a:off x="3809455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Da Lei</a:t>
          </a:r>
        </a:p>
      </dsp:txBody>
      <dsp:txXfrm>
        <a:off x="4047508" y="116478"/>
        <a:ext cx="714159" cy="4761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16/12/2022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16/12/2022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16/12/2022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16/12/2022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16/12/2022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16/12/2022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16/12/2022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16/12/2022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16/12/2022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16/12/2022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16/12/2022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16/12/2022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39699" y="672431"/>
            <a:ext cx="6482090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-250164"/>
            <a:ext cx="10505298" cy="824877"/>
          </a:xfrm>
        </p:spPr>
        <p:txBody>
          <a:bodyPr>
            <a:noAutofit/>
          </a:bodyPr>
          <a:lstStyle/>
          <a:p>
            <a:pPr algn="l"/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Projeto GETAP: 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Reforma Tributária</a:t>
            </a:r>
          </a:p>
        </p:txBody>
      </p:sp>
      <p:sp>
        <p:nvSpPr>
          <p:cNvPr id="5" name="Rectangle 4"/>
          <p:cNvSpPr/>
          <p:nvPr/>
        </p:nvSpPr>
        <p:spPr>
          <a:xfrm>
            <a:off x="262532" y="958028"/>
            <a:ext cx="6286858" cy="14492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 (Por quê?)</a:t>
            </a: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tema é uma das principais pautas da atual legislatura e do Governo, além de ser um pleito antigo dos contribuintes. É esperada uma profunda reforma do sistema tributário brasileiro. As principais propostas em debate são a PEC 45/19 (Câmara dos Deputados), que cria o IBS (unificação do IPI, PIS/COFINS, ICMS e ISS) e a PEC 110/2019 (Senado), que propõe a criação de um IVA Dual com a eliminação de 9 tributos, entre outras alterações. O Governo Federal deve propor a criação do IVA Federal (unificação do PIS/COFINS), reforma do IRPJ e IRPF, imposto seletivo e  rever a tributação sobre a folha de pagamento. </a:t>
            </a:r>
            <a:r>
              <a:rPr lang="pt-BR" sz="1200" dirty="0"/>
              <a:t>ISS) e a PEC 110/2019 em tramitação no Senado Federal, que propõe a criação </a:t>
            </a:r>
            <a:r>
              <a:rPr lang="pt-BR" dirty="0"/>
              <a:t>de um IVA Dual com a eliminação de 9 tributos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2170" y="3901150"/>
            <a:ext cx="6286859" cy="11318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 (Principiológico)</a:t>
            </a:r>
          </a:p>
          <a:p>
            <a:pPr algn="just"/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Reforma e aperfeiçoamento do Sistema Tributário Brasileiro, com vistas à simplificação e transparência, de modo a melhorar o ambiente de negócios e trazer segurança jurídica para os contribuintes.</a:t>
            </a:r>
          </a:p>
        </p:txBody>
      </p:sp>
      <p:sp>
        <p:nvSpPr>
          <p:cNvPr id="8" name="Rectangle 7"/>
          <p:cNvSpPr/>
          <p:nvPr/>
        </p:nvSpPr>
        <p:spPr>
          <a:xfrm>
            <a:off x="248169" y="4928980"/>
            <a:ext cx="6286860" cy="1231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 </a:t>
            </a:r>
            <a:r>
              <a:rPr lang="pt-BR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(detalhados anexo)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Simplificação: redução da complexidade.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Transparência.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Isonomia: garantia da competitividade.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Segurança jurídica.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Transição: garantia dos direitos adquiridos no regime anterior.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(X)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466933" y="137976"/>
            <a:ext cx="1391579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2532" y="2704612"/>
            <a:ext cx="6286859" cy="10230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Risco/Oportunidade (Impacto esperado)</a:t>
            </a:r>
          </a:p>
          <a:p>
            <a:pPr algn="just"/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Risco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Aumento da carga tributária e alterações que não resolvam a complexidade da legislação e gerem mais insegurança jurídica e aumento de custos de 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compliance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Migrar para um sistema de tributação simples, neutro e eficiente, com menos contencioso e redução dos custos de conformidade fiscal.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2019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Zabetta/Eduardo/Carmelita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N/A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43655" y="562014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3428720443"/>
              </p:ext>
            </p:extLst>
          </p:nvPr>
        </p:nvGraphicFramePr>
        <p:xfrm>
          <a:off x="6878217" y="2521175"/>
          <a:ext cx="5000330" cy="709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Rectangle 21"/>
          <p:cNvSpPr/>
          <p:nvPr/>
        </p:nvSpPr>
        <p:spPr>
          <a:xfrm>
            <a:off x="6897033" y="3200556"/>
            <a:ext cx="5004528" cy="3466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3" name="Down Arrow 22"/>
          <p:cNvSpPr/>
          <p:nvPr/>
        </p:nvSpPr>
        <p:spPr>
          <a:xfrm>
            <a:off x="9164314" y="2200158"/>
            <a:ext cx="383868" cy="354938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58091" y="3602756"/>
            <a:ext cx="4996314" cy="82399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Independentemente do texto a ser eleito como o final para tramitação, atuação no Congresso Nacional para que os pontos cruciais do GETAP estejam refletidos.</a:t>
            </a:r>
            <a:endParaRPr lang="pt-BR" sz="13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858091" y="4758855"/>
            <a:ext cx="5043470" cy="1599949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+mj-lt"/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Acompanhar a evolução do tema e a apresentação pelo Governo Federal da sua(s) proposta(s) de Reforma Tributária para posterior discussão com os associados. </a:t>
            </a:r>
          </a:p>
          <a:p>
            <a:pPr marL="168275" indent="-168275" algn="just">
              <a:buFont typeface="+mj-lt"/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Discussão com ME e RFB sobre as sugestões de melhoria ao PL 3887/2020 – CBS, apresentadas pelo GETAP</a:t>
            </a:r>
          </a:p>
          <a:p>
            <a:pPr marL="168275" indent="-168275" algn="just">
              <a:buFont typeface="+mj-lt"/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Análise detalhada do Relatório pelo Sen. Roberto Rocha (PEC 110/2019) e acompanhamento legislativo.</a:t>
            </a:r>
          </a:p>
          <a:p>
            <a:pPr marL="168275" indent="-168275" algn="just">
              <a:buFont typeface="+mj-lt"/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Acompanhar priorização do projeto pelo novo governo (Lula 2023-2026)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43655" y="4446439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graphicFrame>
        <p:nvGraphicFramePr>
          <p:cNvPr id="29" name="Tabela 28">
            <a:extLst>
              <a:ext uri="{FF2B5EF4-FFF2-40B4-BE49-F238E27FC236}">
                <a16:creationId xmlns:a16="http://schemas.microsoft.com/office/drawing/2014/main" id="{38DAF833-8942-4885-92A0-4BFE07841B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769477"/>
              </p:ext>
            </p:extLst>
          </p:nvPr>
        </p:nvGraphicFramePr>
        <p:xfrm>
          <a:off x="6843655" y="1094495"/>
          <a:ext cx="4848881" cy="10864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91151">
                  <a:extLst>
                    <a:ext uri="{9D8B030D-6E8A-4147-A177-3AD203B41FA5}">
                      <a16:colId xmlns:a16="http://schemas.microsoft.com/office/drawing/2014/main" val="1871296372"/>
                    </a:ext>
                  </a:extLst>
                </a:gridCol>
                <a:gridCol w="2357730">
                  <a:extLst>
                    <a:ext uri="{9D8B030D-6E8A-4147-A177-3AD203B41FA5}">
                      <a16:colId xmlns:a16="http://schemas.microsoft.com/office/drawing/2014/main" val="1571464456"/>
                    </a:ext>
                  </a:extLst>
                </a:gridCol>
              </a:tblGrid>
              <a:tr h="1086438">
                <a:tc>
                  <a:txBody>
                    <a:bodyPr/>
                    <a:lstStyle/>
                    <a:p>
                      <a:r>
                        <a:rPr lang="pt-BR" sz="13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</a:t>
                      </a:r>
                      <a:r>
                        <a:rPr lang="pt-BR" sz="13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Paulo Guedes</a:t>
                      </a:r>
                    </a:p>
                    <a:p>
                      <a:r>
                        <a:rPr lang="pt-BR" sz="13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Congresso:</a:t>
                      </a:r>
                      <a:endParaRPr lang="pt-BR" sz="1300" b="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pt-BR" sz="13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Dep. Arthur Lira</a:t>
                      </a:r>
                    </a:p>
                    <a:p>
                      <a:r>
                        <a:rPr lang="pt-BR" sz="13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Sen. Roberto Rocha (relator)</a:t>
                      </a:r>
                      <a:endParaRPr lang="pt-BR" sz="1300" b="0" baseline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300" b="1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Associações: </a:t>
                      </a:r>
                    </a:p>
                    <a:p>
                      <a:r>
                        <a:rPr lang="pt-BR" sz="1300" b="1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CNI</a:t>
                      </a:r>
                      <a:r>
                        <a:rPr lang="pt-BR" sz="1300" b="0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Mario Sergio</a:t>
                      </a:r>
                    </a:p>
                    <a:p>
                      <a:r>
                        <a:rPr lang="pt-BR" sz="1300" b="1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FEBRABAN/AMCHAM</a:t>
                      </a:r>
                      <a:r>
                        <a:rPr lang="pt-BR" sz="1300" b="0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r>
                        <a:rPr lang="pt-BR" sz="1300" b="1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CCIF:</a:t>
                      </a:r>
                      <a:r>
                        <a:rPr lang="pt-BR" sz="1300" b="0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Bernard Appy</a:t>
                      </a:r>
                    </a:p>
                    <a:p>
                      <a:r>
                        <a:rPr lang="pt-BR" sz="1300" b="0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Everardo Maciel   </a:t>
                      </a:r>
                      <a:endParaRPr lang="pt-BR" sz="1300" b="1" i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069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879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84046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42147"/>
            <a:ext cx="10513925" cy="541337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Projeto GETAP</a:t>
            </a: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Reforma Tributária</a:t>
            </a:r>
            <a:endParaRPr lang="pt-BR" sz="2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6429" y="764487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just">
              <a:spcBef>
                <a:spcPts val="600"/>
              </a:spcBef>
            </a:pPr>
            <a:r>
              <a:rPr lang="pt-BR" sz="2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 – Tributos Indiretos</a:t>
            </a:r>
          </a:p>
          <a:p>
            <a:pPr marL="449263" lvl="0" indent="-449263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rgbClr val="ED7D31"/>
                </a:solidFill>
              </a:rPr>
              <a:t>Não-cumulatividade ampla</a:t>
            </a:r>
          </a:p>
          <a:p>
            <a:pPr lvl="0" algn="just">
              <a:spcBef>
                <a:spcPts val="600"/>
              </a:spcBef>
            </a:pPr>
            <a:r>
              <a:rPr lang="pt-BR" sz="1300" b="1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Subitem</a:t>
            </a:r>
            <a:r>
              <a:rPr lang="pt-BR" sz="13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:</a:t>
            </a:r>
            <a:endParaRPr lang="pt-BR" sz="1300" dirty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Crédito financeiro, com destaque em documento fiscal (“tributo contra tributo”).</a:t>
            </a:r>
            <a:endParaRPr lang="pt-BR" sz="1300" b="1" dirty="0">
              <a:solidFill>
                <a:srgbClr val="ED7D31"/>
              </a:solidFill>
            </a:endParaRPr>
          </a:p>
          <a:p>
            <a:pPr marL="400050" indent="-400050" algn="just">
              <a:spcBef>
                <a:spcPts val="600"/>
              </a:spcBef>
              <a:buAutoNum type="romanLcParenBoth" startAt="2"/>
              <a:tabLst>
                <a:tab pos="449263" algn="l"/>
              </a:tabLst>
            </a:pPr>
            <a:r>
              <a:rPr lang="pt-BR" sz="1400" b="1" dirty="0">
                <a:solidFill>
                  <a:srgbClr val="ED7D31"/>
                </a:solidFill>
              </a:rPr>
              <a:t>Extinção/redução da substituição tributária e retenções de tributos</a:t>
            </a:r>
          </a:p>
          <a:p>
            <a:pPr marL="400050" indent="-400050" algn="just">
              <a:spcBef>
                <a:spcPts val="600"/>
              </a:spcBef>
              <a:buAutoNum type="romanLcParenBoth" startAt="2"/>
              <a:tabLst>
                <a:tab pos="449263" algn="l"/>
              </a:tabLst>
            </a:pPr>
            <a:r>
              <a:rPr lang="pt-BR" sz="1400" b="1" dirty="0">
                <a:solidFill>
                  <a:srgbClr val="ED7D31"/>
                </a:solidFill>
              </a:rPr>
              <a:t>Sistemática eficiente e ágil de ressarcimento de créditos</a:t>
            </a:r>
          </a:p>
          <a:p>
            <a:pPr lvl="0" algn="just">
              <a:spcBef>
                <a:spcPts val="600"/>
              </a:spcBef>
            </a:pPr>
            <a:r>
              <a:rPr lang="pt-BR" sz="1300" b="1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Subitens</a:t>
            </a:r>
            <a:r>
              <a:rPr lang="pt-BR" sz="13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:</a:t>
            </a:r>
            <a:endParaRPr lang="pt-BR" sz="1300" dirty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O ressarcimento deve ter prazo definido e incidência de SELIC;</a:t>
            </a: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Compensação com outros tributos.</a:t>
            </a:r>
          </a:p>
          <a:p>
            <a:pPr marL="400050" lvl="0" indent="-400050" algn="just">
              <a:spcBef>
                <a:spcPts val="600"/>
              </a:spcBef>
              <a:buAutoNum type="romanLcParenBoth" startAt="4"/>
            </a:pPr>
            <a:r>
              <a:rPr lang="pt-BR" sz="1400" b="1" dirty="0">
                <a:solidFill>
                  <a:srgbClr val="ED7D31"/>
                </a:solidFill>
              </a:rPr>
              <a:t>Transparência</a:t>
            </a:r>
          </a:p>
          <a:p>
            <a:pPr lvl="0" algn="just">
              <a:spcBef>
                <a:spcPts val="600"/>
              </a:spcBef>
            </a:pPr>
            <a:r>
              <a:rPr lang="pt-BR" sz="1300" b="1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Subitem</a:t>
            </a:r>
            <a:r>
              <a:rPr lang="pt-BR" sz="13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:</a:t>
            </a:r>
            <a:endParaRPr lang="pt-BR" sz="1300" dirty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Cálculo do tributo por “fora” – não incidência sobre si mesmo e sobre outros tributos.</a:t>
            </a:r>
            <a:endParaRPr lang="pt-BR" sz="1300" b="1" dirty="0">
              <a:solidFill>
                <a:srgbClr val="ED7D31"/>
              </a:solidFill>
            </a:endParaRPr>
          </a:p>
          <a:p>
            <a:pPr marL="400050" lvl="0" indent="-400050" algn="just">
              <a:spcBef>
                <a:spcPts val="600"/>
              </a:spcBef>
              <a:buAutoNum type="romanLcParenBoth" startAt="4"/>
            </a:pPr>
            <a:r>
              <a:rPr lang="pt-BR" sz="1400" b="1" dirty="0">
                <a:solidFill>
                  <a:srgbClr val="ED7D31"/>
                </a:solidFill>
              </a:rPr>
              <a:t>Simplificação de </a:t>
            </a:r>
            <a:r>
              <a:rPr lang="pt-BR" sz="1400" b="1" i="1" dirty="0" err="1">
                <a:solidFill>
                  <a:srgbClr val="ED7D31"/>
                </a:solidFill>
              </a:rPr>
              <a:t>compliance</a:t>
            </a:r>
            <a:r>
              <a:rPr lang="pt-BR" sz="1400" b="1" dirty="0">
                <a:solidFill>
                  <a:srgbClr val="ED7D31"/>
                </a:solidFill>
              </a:rPr>
              <a:t>/obrigações acessórias</a:t>
            </a:r>
          </a:p>
          <a:p>
            <a:pPr lvl="0" algn="just">
              <a:spcBef>
                <a:spcPts val="600"/>
              </a:spcBef>
            </a:pPr>
            <a:r>
              <a:rPr lang="pt-BR" sz="1300" b="1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Subitem</a:t>
            </a:r>
            <a:r>
              <a:rPr lang="pt-BR" sz="13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:</a:t>
            </a:r>
            <a:endParaRPr lang="pt-BR" sz="1300" dirty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Única declaração integrada ao sistema SPED.</a:t>
            </a:r>
            <a:endParaRPr lang="pt-BR" sz="1300" b="1" dirty="0">
              <a:solidFill>
                <a:srgbClr val="ED7D3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(X)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2019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pt-BR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Zabetta/Eduardo/Carmelita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N/A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32" name="Rectangle 20"/>
          <p:cNvSpPr/>
          <p:nvPr/>
        </p:nvSpPr>
        <p:spPr>
          <a:xfrm>
            <a:off x="6090249" y="677236"/>
            <a:ext cx="5897659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"/>
          <p:cNvSpPr/>
          <p:nvPr/>
        </p:nvSpPr>
        <p:spPr>
          <a:xfrm>
            <a:off x="6242632" y="745762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00050" lvl="0" indent="-400050" algn="just">
              <a:spcBef>
                <a:spcPts val="600"/>
              </a:spcBef>
              <a:buAutoNum type="romanLcParenBoth" startAt="4"/>
            </a:pPr>
            <a:r>
              <a:rPr lang="pt-BR" sz="1400" b="1" dirty="0">
                <a:solidFill>
                  <a:srgbClr val="ED7D31"/>
                </a:solidFill>
              </a:rPr>
              <a:t>Transição</a:t>
            </a:r>
          </a:p>
          <a:p>
            <a:pPr lvl="0" algn="just">
              <a:spcBef>
                <a:spcPts val="600"/>
              </a:spcBef>
            </a:pPr>
            <a:r>
              <a:rPr lang="pt-BR" sz="1300" b="1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Subitens</a:t>
            </a:r>
            <a:r>
              <a:rPr lang="pt-BR" sz="13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:</a:t>
            </a:r>
            <a:endParaRPr lang="pt-BR" sz="1300" dirty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Garantia de apropriação e devolução dos créditos acumulados no atual regime – restituição, compensação ou securitização;</a:t>
            </a: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Tratamento dos incentivos fiscais e regimes especiais;</a:t>
            </a: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Período razoável – adaptação ao novo modelo – implementação de </a:t>
            </a:r>
            <a:r>
              <a:rPr lang="pt-BR" sz="1300" i="1" dirty="0">
                <a:solidFill>
                  <a:prstClr val="black">
                    <a:lumMod val="95000"/>
                    <a:lumOff val="5000"/>
                  </a:prstClr>
                </a:solidFill>
              </a:rPr>
              <a:t>layouts</a:t>
            </a: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 e documentos fiscais.</a:t>
            </a:r>
            <a:endParaRPr lang="pt-BR" sz="1300" dirty="0">
              <a:solidFill>
                <a:srgbClr val="ED7D31"/>
              </a:solidFill>
            </a:endParaRPr>
          </a:p>
          <a:p>
            <a:pPr lvl="0" algn="just">
              <a:spcBef>
                <a:spcPts val="600"/>
              </a:spcBef>
            </a:pP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9">
            <a:extLst>
              <a:ext uri="{FF2B5EF4-FFF2-40B4-BE49-F238E27FC236}">
                <a16:creationId xmlns:a16="http://schemas.microsoft.com/office/drawing/2014/main" id="{6E6B276D-F739-4E4F-82A2-09B7DDAB0433}"/>
              </a:ext>
            </a:extLst>
          </p:cNvPr>
          <p:cNvSpPr/>
          <p:nvPr/>
        </p:nvSpPr>
        <p:spPr>
          <a:xfrm>
            <a:off x="10466933" y="137976"/>
            <a:ext cx="1391579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</p:spTree>
    <p:extLst>
      <p:ext uri="{BB962C8B-B14F-4D97-AF65-F5344CB8AC3E}">
        <p14:creationId xmlns:p14="http://schemas.microsoft.com/office/powerpoint/2010/main" val="2629050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84046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42147"/>
            <a:ext cx="10513925" cy="541337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Projeto GETAP</a:t>
            </a: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Reforma Tributária</a:t>
            </a:r>
            <a:endParaRPr lang="pt-BR" sz="2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6429" y="764487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just">
              <a:spcBef>
                <a:spcPts val="600"/>
              </a:spcBef>
            </a:pPr>
            <a:r>
              <a:rPr lang="pt-BR" sz="2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 – Tributos Diretos</a:t>
            </a:r>
          </a:p>
          <a:p>
            <a:pPr marL="449263" lvl="0" indent="-449263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rgbClr val="ED7D31"/>
                </a:solidFill>
              </a:rPr>
              <a:t>Fusão IRPJ e CSLL</a:t>
            </a:r>
          </a:p>
          <a:p>
            <a:pPr marL="449263" indent="-449263" algn="just">
              <a:spcBef>
                <a:spcPts val="600"/>
              </a:spcBef>
              <a:buAutoNum type="romanLcParenBoth"/>
              <a:tabLst>
                <a:tab pos="449263" algn="l"/>
              </a:tabLst>
            </a:pPr>
            <a:r>
              <a:rPr lang="pt-BR" sz="1400" b="1" dirty="0">
                <a:solidFill>
                  <a:srgbClr val="ED7D31"/>
                </a:solidFill>
              </a:rPr>
              <a:t>Manutenção JCP, com melhorias</a:t>
            </a:r>
          </a:p>
          <a:p>
            <a:pPr lvl="0" algn="just">
              <a:spcBef>
                <a:spcPts val="600"/>
              </a:spcBef>
            </a:pPr>
            <a:r>
              <a:rPr lang="pt-BR" sz="1300" b="1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Subitens - Alternativamente</a:t>
            </a:r>
            <a:r>
              <a:rPr lang="pt-BR" sz="13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:</a:t>
            </a:r>
            <a:endParaRPr lang="pt-BR" sz="1300" dirty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marL="26670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Adoção do regime ACE – </a:t>
            </a:r>
            <a:r>
              <a:rPr lang="pt-BR" sz="1300" i="1" dirty="0" err="1">
                <a:solidFill>
                  <a:prstClr val="black">
                    <a:lumMod val="95000"/>
                    <a:lumOff val="5000"/>
                  </a:prstClr>
                </a:solidFill>
              </a:rPr>
              <a:t>Allowance</a:t>
            </a:r>
            <a:r>
              <a:rPr lang="pt-BR" sz="1300" i="1" dirty="0">
                <a:solidFill>
                  <a:prstClr val="black">
                    <a:lumMod val="95000"/>
                    <a:lumOff val="5000"/>
                  </a:prstClr>
                </a:solidFill>
              </a:rPr>
              <a:t> for Corporate </a:t>
            </a:r>
            <a:r>
              <a:rPr lang="pt-BR" sz="1300" i="1" dirty="0" err="1">
                <a:solidFill>
                  <a:prstClr val="black">
                    <a:lumMod val="95000"/>
                    <a:lumOff val="5000"/>
                  </a:prstClr>
                </a:solidFill>
              </a:rPr>
              <a:t>Equity</a:t>
            </a: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;</a:t>
            </a: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Reconsideração de sua manutenção, caso haja redução expressiva da alíquota do IR.</a:t>
            </a:r>
          </a:p>
          <a:p>
            <a:pPr algn="just">
              <a:spcBef>
                <a:spcPts val="600"/>
              </a:spcBef>
              <a:tabLst>
                <a:tab pos="449263" algn="l"/>
              </a:tabLst>
            </a:pPr>
            <a:r>
              <a:rPr lang="pt-BR" sz="1400" b="1" dirty="0">
                <a:solidFill>
                  <a:srgbClr val="ED7D31"/>
                </a:solidFill>
              </a:rPr>
              <a:t>(</a:t>
            </a:r>
            <a:r>
              <a:rPr lang="pt-BR" sz="1400" b="1" dirty="0" err="1">
                <a:solidFill>
                  <a:srgbClr val="ED7D31"/>
                </a:solidFill>
              </a:rPr>
              <a:t>iii</a:t>
            </a:r>
            <a:r>
              <a:rPr lang="pt-BR" sz="1400" b="1" dirty="0">
                <a:solidFill>
                  <a:srgbClr val="ED7D31"/>
                </a:solidFill>
              </a:rPr>
              <a:t>)	Redução da alíquota do IRPJ e tributação de dividendos</a:t>
            </a:r>
          </a:p>
          <a:p>
            <a:pPr lvl="0" algn="just">
              <a:spcBef>
                <a:spcPts val="600"/>
              </a:spcBef>
            </a:pPr>
            <a:r>
              <a:rPr lang="pt-BR" sz="1300" b="1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Subitens</a:t>
            </a:r>
            <a:r>
              <a:rPr lang="pt-BR" sz="13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:</a:t>
            </a:r>
            <a:endParaRPr lang="pt-BR" sz="1300" dirty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Redução gradual da alíquota de IRPJ;</a:t>
            </a: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Tributação de Dividendos, como consequência da redução da alíquota de IRPJ;</a:t>
            </a: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IRPJ e CSLL diferidos – concessão de crédito presumido correspondente ao impacto da redução da alíquota do cálculo do IR diferido.</a:t>
            </a:r>
            <a:endParaRPr lang="pt-BR" sz="1300" b="1" dirty="0">
              <a:solidFill>
                <a:srgbClr val="ED7D31"/>
              </a:solidFill>
            </a:endParaRPr>
          </a:p>
          <a:p>
            <a:pPr algn="just">
              <a:spcBef>
                <a:spcPts val="600"/>
              </a:spcBef>
              <a:tabLst>
                <a:tab pos="449263" algn="l"/>
              </a:tabLst>
            </a:pPr>
            <a:r>
              <a:rPr lang="pt-BR" sz="1400" b="1" dirty="0">
                <a:solidFill>
                  <a:srgbClr val="ED7D31"/>
                </a:solidFill>
              </a:rPr>
              <a:t>(</a:t>
            </a:r>
            <a:r>
              <a:rPr lang="pt-BR" sz="1400" b="1" dirty="0" err="1">
                <a:solidFill>
                  <a:srgbClr val="ED7D31"/>
                </a:solidFill>
              </a:rPr>
              <a:t>iv</a:t>
            </a:r>
            <a:r>
              <a:rPr lang="pt-BR" sz="1400" b="1" dirty="0">
                <a:solidFill>
                  <a:srgbClr val="ED7D31"/>
                </a:solidFill>
              </a:rPr>
              <a:t>) 	Tributação de Coligadas e Controladas no exterior</a:t>
            </a:r>
          </a:p>
          <a:p>
            <a:pPr lvl="0" algn="just">
              <a:spcBef>
                <a:spcPts val="600"/>
              </a:spcBef>
            </a:pPr>
            <a:r>
              <a:rPr lang="pt-BR" sz="1300" b="1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Subitens</a:t>
            </a:r>
            <a:r>
              <a:rPr lang="pt-BR" sz="13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:</a:t>
            </a:r>
            <a:endParaRPr lang="pt-BR" sz="1300" dirty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Prorrogação da consolidação e crédito presumido </a:t>
            </a: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Revisão da tributação das coligadas e controladas no exterior</a:t>
            </a:r>
            <a:endParaRPr lang="pt-BR" sz="1300" i="1" dirty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Ampliação da rede de tratados internacionais.</a:t>
            </a:r>
            <a:endParaRPr lang="pt-BR" sz="1300" b="1" dirty="0">
              <a:solidFill>
                <a:srgbClr val="ED7D3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(X)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2019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pt-BR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Zabetta/Eduardo/Carmelita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N/A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32" name="Rectangle 20"/>
          <p:cNvSpPr/>
          <p:nvPr/>
        </p:nvSpPr>
        <p:spPr>
          <a:xfrm>
            <a:off x="6090249" y="677236"/>
            <a:ext cx="5897659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"/>
          <p:cNvSpPr/>
          <p:nvPr/>
        </p:nvSpPr>
        <p:spPr>
          <a:xfrm>
            <a:off x="6242632" y="764487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just">
              <a:spcBef>
                <a:spcPts val="600"/>
              </a:spcBef>
              <a:tabLst>
                <a:tab pos="449263" algn="l"/>
              </a:tabLst>
            </a:pPr>
            <a:r>
              <a:rPr lang="pt-BR" sz="1400" b="1" dirty="0">
                <a:solidFill>
                  <a:srgbClr val="ED7D31"/>
                </a:solidFill>
              </a:rPr>
              <a:t>(v) 	</a:t>
            </a:r>
            <a:r>
              <a:rPr lang="pt-BR" sz="1400" b="1" i="1" dirty="0" err="1">
                <a:solidFill>
                  <a:srgbClr val="ED7D31"/>
                </a:solidFill>
              </a:rPr>
              <a:t>Transfer</a:t>
            </a:r>
            <a:r>
              <a:rPr lang="pt-BR" sz="1400" b="1" i="1" dirty="0">
                <a:solidFill>
                  <a:srgbClr val="ED7D31"/>
                </a:solidFill>
              </a:rPr>
              <a:t> </a:t>
            </a:r>
            <a:r>
              <a:rPr lang="pt-BR" sz="1400" b="1" i="1" dirty="0" err="1">
                <a:solidFill>
                  <a:srgbClr val="ED7D31"/>
                </a:solidFill>
              </a:rPr>
              <a:t>Pricing</a:t>
            </a:r>
            <a:r>
              <a:rPr lang="pt-BR" sz="1400" b="1" i="1" dirty="0">
                <a:solidFill>
                  <a:srgbClr val="ED7D31"/>
                </a:solidFill>
              </a:rPr>
              <a:t> </a:t>
            </a:r>
            <a:r>
              <a:rPr lang="pt-BR" sz="1400" b="1" dirty="0">
                <a:solidFill>
                  <a:srgbClr val="ED7D31"/>
                </a:solidFill>
              </a:rPr>
              <a:t>– Atualização do tratamento </a:t>
            </a:r>
            <a:r>
              <a:rPr lang="pt-BR" sz="1400" b="1" i="1" dirty="0" err="1">
                <a:solidFill>
                  <a:srgbClr val="ED7D31"/>
                </a:solidFill>
              </a:rPr>
              <a:t>intercompany</a:t>
            </a:r>
            <a:endParaRPr lang="pt-BR" sz="1400" b="1" i="1" dirty="0">
              <a:solidFill>
                <a:srgbClr val="ED7D31"/>
              </a:solidFill>
            </a:endParaRPr>
          </a:p>
          <a:p>
            <a:pPr lvl="0" algn="just">
              <a:spcBef>
                <a:spcPts val="600"/>
              </a:spcBef>
            </a:pPr>
            <a:r>
              <a:rPr lang="pt-BR" sz="1300" b="1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Subitem</a:t>
            </a:r>
            <a:r>
              <a:rPr lang="pt-BR" sz="13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:</a:t>
            </a:r>
            <a:endParaRPr lang="pt-BR" sz="1300" dirty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Alinhamento com os padrões OCDE (em estudo);</a:t>
            </a:r>
          </a:p>
          <a:p>
            <a:pPr lvl="0" algn="just">
              <a:spcBef>
                <a:spcPts val="600"/>
              </a:spcBef>
            </a:pPr>
            <a:endParaRPr lang="pt-BR" sz="1400" dirty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marL="449263" indent="-449263" algn="just">
              <a:spcBef>
                <a:spcPts val="600"/>
              </a:spcBef>
              <a:buAutoNum type="romanLcParenBoth" startAt="6"/>
              <a:tabLst>
                <a:tab pos="449263" algn="l"/>
              </a:tabLst>
            </a:pPr>
            <a:r>
              <a:rPr lang="pt-BR" sz="1400" b="1" dirty="0">
                <a:solidFill>
                  <a:srgbClr val="ED7D31"/>
                </a:solidFill>
              </a:rPr>
              <a:t>Afastar a </a:t>
            </a:r>
            <a:r>
              <a:rPr lang="pt-BR" sz="1400" b="1" dirty="0" err="1">
                <a:solidFill>
                  <a:srgbClr val="ED7D31"/>
                </a:solidFill>
              </a:rPr>
              <a:t>indedutibilidade</a:t>
            </a:r>
            <a:r>
              <a:rPr lang="pt-BR" sz="1400" b="1" dirty="0">
                <a:solidFill>
                  <a:srgbClr val="ED7D31"/>
                </a:solidFill>
              </a:rPr>
              <a:t> de pagamento de </a:t>
            </a:r>
            <a:r>
              <a:rPr lang="pt-BR" sz="1400" b="1" i="1" dirty="0">
                <a:solidFill>
                  <a:srgbClr val="ED7D31"/>
                </a:solidFill>
              </a:rPr>
              <a:t>royalties</a:t>
            </a:r>
          </a:p>
          <a:p>
            <a:pPr algn="just">
              <a:spcBef>
                <a:spcPts val="600"/>
              </a:spcBef>
              <a:tabLst>
                <a:tab pos="449263" algn="l"/>
              </a:tabLst>
            </a:pPr>
            <a:endParaRPr lang="pt-BR" sz="1400" b="1" i="1" dirty="0">
              <a:solidFill>
                <a:srgbClr val="ED7D31"/>
              </a:solidFill>
            </a:endParaRPr>
          </a:p>
          <a:p>
            <a:pPr marL="449263" indent="-449263" algn="just">
              <a:spcBef>
                <a:spcPts val="600"/>
              </a:spcBef>
              <a:buAutoNum type="romanLcParenBoth" startAt="7"/>
              <a:tabLst>
                <a:tab pos="449263" algn="l"/>
              </a:tabLst>
            </a:pPr>
            <a:r>
              <a:rPr lang="pt-BR" sz="1400" b="1" dirty="0">
                <a:solidFill>
                  <a:srgbClr val="ED7D31"/>
                </a:solidFill>
              </a:rPr>
              <a:t>Unificação dos conceitos de países com tributação favorecida</a:t>
            </a:r>
          </a:p>
          <a:p>
            <a:pPr algn="just">
              <a:spcBef>
                <a:spcPts val="600"/>
              </a:spcBef>
              <a:tabLst>
                <a:tab pos="449263" algn="l"/>
              </a:tabLst>
            </a:pPr>
            <a:endParaRPr lang="pt-BR" sz="1400" b="1" dirty="0">
              <a:solidFill>
                <a:srgbClr val="ED7D31"/>
              </a:solidFill>
            </a:endParaRPr>
          </a:p>
          <a:p>
            <a:pPr algn="just">
              <a:spcBef>
                <a:spcPts val="600"/>
              </a:spcBef>
              <a:tabLst>
                <a:tab pos="449263" algn="l"/>
              </a:tabLst>
            </a:pPr>
            <a:r>
              <a:rPr lang="pt-BR" sz="1400" b="1" dirty="0">
                <a:solidFill>
                  <a:srgbClr val="ED7D31"/>
                </a:solidFill>
              </a:rPr>
              <a:t>(</a:t>
            </a:r>
            <a:r>
              <a:rPr lang="pt-BR" sz="1400" b="1" dirty="0" err="1">
                <a:solidFill>
                  <a:srgbClr val="ED7D31"/>
                </a:solidFill>
              </a:rPr>
              <a:t>viii</a:t>
            </a:r>
            <a:r>
              <a:rPr lang="pt-BR" sz="1400" b="1" dirty="0">
                <a:solidFill>
                  <a:srgbClr val="ED7D31"/>
                </a:solidFill>
              </a:rPr>
              <a:t>) 	Ágio</a:t>
            </a:r>
          </a:p>
          <a:p>
            <a:pPr lvl="0" algn="just">
              <a:spcBef>
                <a:spcPts val="600"/>
              </a:spcBef>
            </a:pPr>
            <a:r>
              <a:rPr lang="pt-BR" sz="1300" b="1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Subitens</a:t>
            </a:r>
            <a:r>
              <a:rPr lang="pt-BR" sz="13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:</a:t>
            </a:r>
            <a:endParaRPr lang="pt-BR" sz="1300" dirty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marL="26670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Dedução do ágio - manutenção da sistemática da Lei 12.973/14;</a:t>
            </a:r>
          </a:p>
          <a:p>
            <a:pPr lvl="0" algn="just">
              <a:spcBef>
                <a:spcPts val="600"/>
              </a:spcBef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Aprimoramentos:</a:t>
            </a:r>
          </a:p>
          <a:p>
            <a:pPr marL="342900" indent="-342900" algn="just">
              <a:spcBef>
                <a:spcPts val="600"/>
              </a:spcBef>
              <a:buAutoNum type="arabicPeriod" startAt="2"/>
              <a:tabLst>
                <a:tab pos="266700" algn="l"/>
              </a:tabLst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Possibilidade de utilização de empresa-veículo para dedução da mais valia e </a:t>
            </a:r>
            <a:r>
              <a:rPr lang="pt-BR" sz="1300" i="1" dirty="0" err="1">
                <a:solidFill>
                  <a:prstClr val="black">
                    <a:lumMod val="95000"/>
                    <a:lumOff val="5000"/>
                  </a:prstClr>
                </a:solidFill>
              </a:rPr>
              <a:t>goodwill</a:t>
            </a: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;</a:t>
            </a:r>
          </a:p>
          <a:p>
            <a:pPr marL="342900" indent="-342900" algn="just">
              <a:spcBef>
                <a:spcPts val="600"/>
              </a:spcBef>
              <a:buAutoNum type="arabicPeriod" startAt="2"/>
              <a:tabLst>
                <a:tab pos="266700" algn="l"/>
              </a:tabLst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Melhorias no tratamento e conceituação de partes dependentes;</a:t>
            </a:r>
          </a:p>
          <a:p>
            <a:pPr marL="342900" indent="-342900" algn="just">
              <a:spcBef>
                <a:spcPts val="600"/>
              </a:spcBef>
              <a:buAutoNum type="arabicPeriod" startAt="2"/>
              <a:tabLst>
                <a:tab pos="266700" algn="l"/>
              </a:tabLst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Melhorias no tratamento da aquisição em estágios;</a:t>
            </a:r>
          </a:p>
          <a:p>
            <a:pPr marL="342900" indent="-342900" algn="just">
              <a:spcBef>
                <a:spcPts val="600"/>
              </a:spcBef>
              <a:buAutoNum type="arabicPeriod" startAt="2"/>
              <a:tabLst>
                <a:tab pos="266700" algn="l"/>
              </a:tabLst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Revogação do art. 186, III, “c” e art. 187, V, IN 1700/17.</a:t>
            </a:r>
          </a:p>
          <a:p>
            <a:pPr algn="just">
              <a:spcBef>
                <a:spcPts val="600"/>
              </a:spcBef>
              <a:tabLst>
                <a:tab pos="449263" algn="l"/>
              </a:tabLst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6785D74D-8332-4BE1-92F6-4A632CFC48A9}"/>
              </a:ext>
            </a:extLst>
          </p:cNvPr>
          <p:cNvSpPr/>
          <p:nvPr/>
        </p:nvSpPr>
        <p:spPr>
          <a:xfrm>
            <a:off x="10466933" y="137976"/>
            <a:ext cx="1391579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</p:spTree>
    <p:extLst>
      <p:ext uri="{BB962C8B-B14F-4D97-AF65-F5344CB8AC3E}">
        <p14:creationId xmlns:p14="http://schemas.microsoft.com/office/powerpoint/2010/main" val="2304002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84046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42147"/>
            <a:ext cx="10513925" cy="541337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Projeto GETAP</a:t>
            </a: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Reforma Tributária</a:t>
            </a:r>
            <a:endParaRPr lang="pt-BR" sz="2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6429" y="764487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just">
              <a:spcBef>
                <a:spcPts val="600"/>
              </a:spcBef>
            </a:pPr>
            <a:r>
              <a:rPr lang="pt-BR" sz="2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 – Tributos Diretos</a:t>
            </a:r>
          </a:p>
          <a:p>
            <a:pPr algn="just">
              <a:spcBef>
                <a:spcPts val="600"/>
              </a:spcBef>
              <a:tabLst>
                <a:tab pos="449263" algn="l"/>
                <a:tab pos="534988" algn="l"/>
              </a:tabLst>
            </a:pPr>
            <a:r>
              <a:rPr lang="pt-BR" sz="1400" b="1" dirty="0">
                <a:solidFill>
                  <a:srgbClr val="ED7D31"/>
                </a:solidFill>
              </a:rPr>
              <a:t>(</a:t>
            </a:r>
            <a:r>
              <a:rPr lang="pt-BR" sz="1400" b="1" dirty="0" err="1">
                <a:solidFill>
                  <a:srgbClr val="ED7D31"/>
                </a:solidFill>
              </a:rPr>
              <a:t>ix</a:t>
            </a:r>
            <a:r>
              <a:rPr lang="pt-BR" sz="1400" b="1" dirty="0">
                <a:solidFill>
                  <a:srgbClr val="ED7D31"/>
                </a:solidFill>
              </a:rPr>
              <a:t>)	Melhorias pontuais nos incentivos de P&amp;D</a:t>
            </a:r>
          </a:p>
          <a:p>
            <a:pPr lvl="0" algn="just">
              <a:spcBef>
                <a:spcPts val="600"/>
              </a:spcBef>
            </a:pPr>
            <a:r>
              <a:rPr lang="pt-BR" sz="1300" b="1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Subitens</a:t>
            </a:r>
            <a:r>
              <a:rPr lang="pt-BR" sz="13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:</a:t>
            </a:r>
            <a:endParaRPr lang="pt-BR" sz="1300" dirty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Permitir o aproveitamento do benefício fiscal que exceder o lucro real e a base de cálculo da CSLL do exercício em anos posteriores – </a:t>
            </a:r>
            <a:r>
              <a:rPr lang="pt-BR" sz="1300" i="1" dirty="0" err="1">
                <a:solidFill>
                  <a:prstClr val="black">
                    <a:lumMod val="95000"/>
                    <a:lumOff val="5000"/>
                  </a:prstClr>
                </a:solidFill>
              </a:rPr>
              <a:t>carry</a:t>
            </a:r>
            <a:r>
              <a:rPr lang="pt-BR" sz="1300" i="1" dirty="0">
                <a:solidFill>
                  <a:prstClr val="black">
                    <a:lumMod val="95000"/>
                    <a:lumOff val="5000"/>
                  </a:prstClr>
                </a:solidFill>
              </a:rPr>
              <a:t> </a:t>
            </a:r>
            <a:r>
              <a:rPr lang="pt-BR" sz="1300" i="1" dirty="0" err="1">
                <a:solidFill>
                  <a:prstClr val="black">
                    <a:lumMod val="95000"/>
                    <a:lumOff val="5000"/>
                  </a:prstClr>
                </a:solidFill>
              </a:rPr>
              <a:t>forward</a:t>
            </a:r>
            <a:r>
              <a:rPr lang="pt-BR" sz="1300" i="1" dirty="0">
                <a:solidFill>
                  <a:prstClr val="black">
                    <a:lumMod val="95000"/>
                    <a:lumOff val="5000"/>
                  </a:prstClr>
                </a:solidFill>
              </a:rPr>
              <a:t>;</a:t>
            </a:r>
          </a:p>
          <a:p>
            <a:pPr marL="26670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Eliminar a obrigatoriedade de contratação de institutos de pesquisa e pesquisadores residentes e domiciliados no Brasil;</a:t>
            </a:r>
          </a:p>
          <a:p>
            <a:pPr marL="26670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Flexibilização do momento de obtenção da certidão de regularidade fiscal, para gozo do benefício (31/12).</a:t>
            </a:r>
          </a:p>
          <a:p>
            <a:pPr algn="just">
              <a:spcBef>
                <a:spcPts val="600"/>
              </a:spcBef>
              <a:tabLst>
                <a:tab pos="449263" algn="l"/>
                <a:tab pos="534988" algn="l"/>
              </a:tabLst>
            </a:pPr>
            <a:r>
              <a:rPr lang="pt-BR" sz="1400" b="1" dirty="0">
                <a:solidFill>
                  <a:srgbClr val="ED7D31"/>
                </a:solidFill>
              </a:rPr>
              <a:t>(x) 	Revisão do limite para compensação de prejuízos fiscais</a:t>
            </a:r>
          </a:p>
          <a:p>
            <a:pPr lvl="0" algn="just">
              <a:spcBef>
                <a:spcPts val="600"/>
              </a:spcBef>
            </a:pPr>
            <a:r>
              <a:rPr lang="pt-BR" sz="1300" b="1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Subitens</a:t>
            </a:r>
            <a:r>
              <a:rPr lang="pt-BR" sz="13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:</a:t>
            </a:r>
            <a:endParaRPr lang="pt-BR" sz="1300" dirty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Aumento gradativo do limite de 30% para 60% e sem limite temporal para utilização</a:t>
            </a:r>
            <a:r>
              <a:rPr lang="pt-BR" sz="1300" i="1" dirty="0">
                <a:solidFill>
                  <a:prstClr val="black">
                    <a:lumMod val="95000"/>
                    <a:lumOff val="5000"/>
                  </a:prstClr>
                </a:solidFill>
              </a:rPr>
              <a:t>;</a:t>
            </a: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Possibilidade de utilização do saldo de prejuízos fiscais em caso de incorporação, fusão e cisão (desde que não haja modificação e controle da empresa ou atividade);</a:t>
            </a: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300" dirty="0">
                <a:solidFill>
                  <a:prstClr val="black">
                    <a:lumMod val="95000"/>
                    <a:lumOff val="5000"/>
                  </a:prstClr>
                </a:solidFill>
              </a:rPr>
              <a:t>Afastamento do limite quantitativo em caso de incorporação, fusão ou cisão.</a:t>
            </a: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(X)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2019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pt-BR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Zabetta/Eduardo/Carmelita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N/A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32" name="Rectangle 20"/>
          <p:cNvSpPr/>
          <p:nvPr/>
        </p:nvSpPr>
        <p:spPr>
          <a:xfrm>
            <a:off x="6090249" y="677236"/>
            <a:ext cx="5897659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"/>
          <p:cNvSpPr/>
          <p:nvPr/>
        </p:nvSpPr>
        <p:spPr>
          <a:xfrm>
            <a:off x="6242632" y="745762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just"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2B3C5655-23F6-445B-982A-397809ADC37E}"/>
              </a:ext>
            </a:extLst>
          </p:cNvPr>
          <p:cNvSpPr/>
          <p:nvPr/>
        </p:nvSpPr>
        <p:spPr>
          <a:xfrm>
            <a:off x="10466933" y="137976"/>
            <a:ext cx="1391579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</p:spTree>
    <p:extLst>
      <p:ext uri="{BB962C8B-B14F-4D97-AF65-F5344CB8AC3E}">
        <p14:creationId xmlns:p14="http://schemas.microsoft.com/office/powerpoint/2010/main" val="560071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6D0ACF8-7717-4E1F-9560-21A223329F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36225C5-3103-4CF0-BE95-B4A51D43337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4755CC4-BBC8-44B3-BF94-F394BEC16AC3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5160</TotalTime>
  <Words>1089</Words>
  <Application>Microsoft Office PowerPoint</Application>
  <PresentationFormat>Widescreen</PresentationFormat>
  <Paragraphs>128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Projeto GETAP: Reforma Tributária</vt:lpstr>
      <vt:lpstr>Projeto GETAP : Reforma Tributária</vt:lpstr>
      <vt:lpstr>Projeto GETAP : Reforma Tributária</vt:lpstr>
      <vt:lpstr>Projeto GETAP : Reforma Tributária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Carmelita Ferrari</cp:lastModifiedBy>
  <cp:revision>137</cp:revision>
  <dcterms:created xsi:type="dcterms:W3CDTF">2016-08-12T18:41:30Z</dcterms:created>
  <dcterms:modified xsi:type="dcterms:W3CDTF">2022-12-16T17:18:49Z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