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A9592A-A045-4300-9D63-A109677E1063}" v="4" dt="2023-03-03T14:38:47.1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96" y="4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elita Ferrari" userId="a0647d23-206d-4793-93df-336ef2b34cf1" providerId="ADAL" clId="{A9A9592A-A045-4300-9D63-A109677E1063}"/>
    <pc:docChg chg="custSel modSld">
      <pc:chgData name="Carmelita Ferrari" userId="a0647d23-206d-4793-93df-336ef2b34cf1" providerId="ADAL" clId="{A9A9592A-A045-4300-9D63-A109677E1063}" dt="2023-03-03T14:38:47.176" v="237"/>
      <pc:docMkLst>
        <pc:docMk/>
      </pc:docMkLst>
      <pc:sldChg chg="addSp modSp mod">
        <pc:chgData name="Carmelita Ferrari" userId="a0647d23-206d-4793-93df-336ef2b34cf1" providerId="ADAL" clId="{A9A9592A-A045-4300-9D63-A109677E1063}" dt="2023-03-03T14:38:38.759" v="235" actId="1036"/>
        <pc:sldMkLst>
          <pc:docMk/>
          <pc:sldMk cId="1078792426" sldId="256"/>
        </pc:sldMkLst>
        <pc:spChg chg="mod">
          <ac:chgData name="Carmelita Ferrari" userId="a0647d23-206d-4793-93df-336ef2b34cf1" providerId="ADAL" clId="{A9A9592A-A045-4300-9D63-A109677E1063}" dt="2023-03-03T14:38:27.729" v="107" actId="14100"/>
          <ac:spMkLst>
            <pc:docMk/>
            <pc:sldMk cId="1078792426" sldId="256"/>
            <ac:spMk id="2" creationId="{00000000-0000-0000-0000-000000000000}"/>
          </ac:spMkLst>
        </pc:spChg>
        <pc:spChg chg="mod">
          <ac:chgData name="Carmelita Ferrari" userId="a0647d23-206d-4793-93df-336ef2b34cf1" providerId="ADAL" clId="{A9A9592A-A045-4300-9D63-A109677E1063}" dt="2023-02-24T18:34:05.235" v="51" actId="6549"/>
          <ac:spMkLst>
            <pc:docMk/>
            <pc:sldMk cId="1078792426" sldId="256"/>
            <ac:spMk id="8" creationId="{00000000-0000-0000-0000-000000000000}"/>
          </ac:spMkLst>
        </pc:spChg>
        <pc:spChg chg="mod">
          <ac:chgData name="Carmelita Ferrari" userId="a0647d23-206d-4793-93df-336ef2b34cf1" providerId="ADAL" clId="{A9A9592A-A045-4300-9D63-A109677E1063}" dt="2023-02-24T17:54:32.530" v="13" actId="6549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Carmelita Ferrari" userId="a0647d23-206d-4793-93df-336ef2b34cf1" providerId="ADAL" clId="{A9A9592A-A045-4300-9D63-A109677E1063}" dt="2023-02-24T17:54:27.783" v="11" actId="6549"/>
          <ac:spMkLst>
            <pc:docMk/>
            <pc:sldMk cId="1078792426" sldId="256"/>
            <ac:spMk id="29" creationId="{E4DDA448-DD7B-46D1-AB31-AF146F873FAD}"/>
          </ac:spMkLst>
        </pc:spChg>
        <pc:graphicFrameChg chg="modGraphic">
          <ac:chgData name="Carmelita Ferrari" userId="a0647d23-206d-4793-93df-336ef2b34cf1" providerId="ADAL" clId="{A9A9592A-A045-4300-9D63-A109677E1063}" dt="2023-02-24T18:36:22.203" v="89" actId="20577"/>
          <ac:graphicFrameMkLst>
            <pc:docMk/>
            <pc:sldMk cId="1078792426" sldId="256"/>
            <ac:graphicFrameMk id="3" creationId="{00000000-0000-0000-0000-000000000000}"/>
          </ac:graphicFrameMkLst>
        </pc:graphicFrameChg>
        <pc:picChg chg="add mod">
          <ac:chgData name="Carmelita Ferrari" userId="a0647d23-206d-4793-93df-336ef2b34cf1" providerId="ADAL" clId="{A9A9592A-A045-4300-9D63-A109677E1063}" dt="2023-03-03T14:38:38.759" v="235" actId="1036"/>
          <ac:picMkLst>
            <pc:docMk/>
            <pc:sldMk cId="1078792426" sldId="256"/>
            <ac:picMk id="4" creationId="{A971DFF5-8BF6-F74F-23DE-087C383B9BA2}"/>
          </ac:picMkLst>
        </pc:picChg>
      </pc:sldChg>
      <pc:sldChg chg="addSp delSp modSp mod">
        <pc:chgData name="Carmelita Ferrari" userId="a0647d23-206d-4793-93df-336ef2b34cf1" providerId="ADAL" clId="{A9A9592A-A045-4300-9D63-A109677E1063}" dt="2023-03-03T14:38:47.176" v="237"/>
        <pc:sldMkLst>
          <pc:docMk/>
          <pc:sldMk cId="4103050820" sldId="257"/>
        </pc:sldMkLst>
        <pc:spChg chg="add mod">
          <ac:chgData name="Carmelita Ferrari" userId="a0647d23-206d-4793-93df-336ef2b34cf1" providerId="ADAL" clId="{A9A9592A-A045-4300-9D63-A109677E1063}" dt="2023-03-03T14:38:47.176" v="237"/>
          <ac:spMkLst>
            <pc:docMk/>
            <pc:sldMk cId="4103050820" sldId="257"/>
            <ac:spMk id="5" creationId="{063C317E-8679-DE23-819B-04CC68F78A90}"/>
          </ac:spMkLst>
        </pc:spChg>
        <pc:spChg chg="del">
          <ac:chgData name="Carmelita Ferrari" userId="a0647d23-206d-4793-93df-336ef2b34cf1" providerId="ADAL" clId="{A9A9592A-A045-4300-9D63-A109677E1063}" dt="2023-02-24T17:54:41.334" v="14" actId="478"/>
          <ac:spMkLst>
            <pc:docMk/>
            <pc:sldMk cId="4103050820" sldId="257"/>
            <ac:spMk id="5" creationId="{DF9A6F0C-74D7-6086-05E9-AC396AD90931}"/>
          </ac:spMkLst>
        </pc:spChg>
        <pc:spChg chg="add del mod">
          <ac:chgData name="Carmelita Ferrari" userId="a0647d23-206d-4793-93df-336ef2b34cf1" providerId="ADAL" clId="{A9A9592A-A045-4300-9D63-A109677E1063}" dt="2023-02-24T18:38:55.669" v="90" actId="478"/>
          <ac:spMkLst>
            <pc:docMk/>
            <pc:sldMk cId="4103050820" sldId="257"/>
            <ac:spMk id="6" creationId="{CAC31028-D1B7-F4D6-7F96-D65E5DD62BFE}"/>
          </ac:spMkLst>
        </pc:spChg>
        <pc:spChg chg="add mod">
          <ac:chgData name="Carmelita Ferrari" userId="a0647d23-206d-4793-93df-336ef2b34cf1" providerId="ADAL" clId="{A9A9592A-A045-4300-9D63-A109677E1063}" dt="2023-02-24T18:38:55.985" v="91"/>
          <ac:spMkLst>
            <pc:docMk/>
            <pc:sldMk cId="4103050820" sldId="257"/>
            <ac:spMk id="7" creationId="{4CBD98EE-C7E5-3A2D-ED14-A0545CB059C4}"/>
          </ac:spMkLst>
        </pc:spChg>
        <pc:spChg chg="mod">
          <ac:chgData name="Carmelita Ferrari" userId="a0647d23-206d-4793-93df-336ef2b34cf1" providerId="ADAL" clId="{A9A9592A-A045-4300-9D63-A109677E1063}" dt="2023-02-24T17:54:45.698" v="17" actId="6549"/>
          <ac:spMkLst>
            <pc:docMk/>
            <pc:sldMk cId="4103050820" sldId="257"/>
            <ac:spMk id="9" creationId="{00000000-0000-0000-0000-000000000000}"/>
          </ac:spMkLst>
        </pc:spChg>
        <pc:spChg chg="del">
          <ac:chgData name="Carmelita Ferrari" userId="a0647d23-206d-4793-93df-336ef2b34cf1" providerId="ADAL" clId="{A9A9592A-A045-4300-9D63-A109677E1063}" dt="2023-03-03T14:38:46.500" v="236" actId="478"/>
          <ac:spMkLst>
            <pc:docMk/>
            <pc:sldMk cId="4103050820" sldId="257"/>
            <ac:spMk id="19" creationId="{00000000-0000-0000-0000-000000000000}"/>
          </ac:spMkLst>
        </pc:spChg>
        <pc:picChg chg="add mod">
          <ac:chgData name="Carmelita Ferrari" userId="a0647d23-206d-4793-93df-336ef2b34cf1" providerId="ADAL" clId="{A9A9592A-A045-4300-9D63-A109677E1063}" dt="2023-03-03T14:38:47.176" v="237"/>
          <ac:picMkLst>
            <pc:docMk/>
            <pc:sldMk cId="4103050820" sldId="257"/>
            <ac:picMk id="6" creationId="{5D4F15D9-F0A9-196C-9DCC-B08528A22A73}"/>
          </ac:picMkLst>
        </pc:picChg>
      </pc:sldChg>
    </pc:docChg>
  </pc:docChgLst>
  <pc:docChgLst>
    <pc:chgData name="Carmelita Ferrari" userId="a0647d23-206d-4793-93df-336ef2b34cf1" providerId="ADAL" clId="{816696EF-3E6E-4655-93D8-F12C1780D140}"/>
    <pc:docChg chg="undo custSel modSld">
      <pc:chgData name="Carmelita Ferrari" userId="a0647d23-206d-4793-93df-336ef2b34cf1" providerId="ADAL" clId="{816696EF-3E6E-4655-93D8-F12C1780D140}" dt="2022-10-10T20:42:28.469" v="40" actId="20577"/>
      <pc:docMkLst>
        <pc:docMk/>
      </pc:docMkLst>
      <pc:sldChg chg="modSp mod">
        <pc:chgData name="Carmelita Ferrari" userId="a0647d23-206d-4793-93df-336ef2b34cf1" providerId="ADAL" clId="{816696EF-3E6E-4655-93D8-F12C1780D140}" dt="2022-10-10T20:42:28.469" v="40" actId="20577"/>
        <pc:sldMkLst>
          <pc:docMk/>
          <pc:sldMk cId="1078792426" sldId="256"/>
        </pc:sldMkLst>
        <pc:spChg chg="mod">
          <ac:chgData name="Carmelita Ferrari" userId="a0647d23-206d-4793-93df-336ef2b34cf1" providerId="ADAL" clId="{816696EF-3E6E-4655-93D8-F12C1780D140}" dt="2022-10-10T20:42:28.469" v="40" actId="20577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Carmelita Ferrari" userId="a0647d23-206d-4793-93df-336ef2b34cf1" providerId="ADAL" clId="{816696EF-3E6E-4655-93D8-F12C1780D140}" dt="2022-09-30T20:46:54.404" v="13" actId="20577"/>
          <ac:spMkLst>
            <pc:docMk/>
            <pc:sldMk cId="1078792426" sldId="256"/>
            <ac:spMk id="29" creationId="{E4DDA448-DD7B-46D1-AB31-AF146F873FAD}"/>
          </ac:spMkLst>
        </pc:spChg>
      </pc:sldChg>
      <pc:sldChg chg="addSp delSp modSp mod">
        <pc:chgData name="Carmelita Ferrari" userId="a0647d23-206d-4793-93df-336ef2b34cf1" providerId="ADAL" clId="{816696EF-3E6E-4655-93D8-F12C1780D140}" dt="2022-09-30T20:47:03.008" v="15"/>
        <pc:sldMkLst>
          <pc:docMk/>
          <pc:sldMk cId="4103050820" sldId="257"/>
        </pc:sldMkLst>
        <pc:spChg chg="add mod">
          <ac:chgData name="Carmelita Ferrari" userId="a0647d23-206d-4793-93df-336ef2b34cf1" providerId="ADAL" clId="{816696EF-3E6E-4655-93D8-F12C1780D140}" dt="2022-09-30T20:47:03.008" v="15"/>
          <ac:spMkLst>
            <pc:docMk/>
            <pc:sldMk cId="4103050820" sldId="257"/>
            <ac:spMk id="5" creationId="{DF9A6F0C-74D7-6086-05E9-AC396AD90931}"/>
          </ac:spMkLst>
        </pc:spChg>
        <pc:spChg chg="del">
          <ac:chgData name="Carmelita Ferrari" userId="a0647d23-206d-4793-93df-336ef2b34cf1" providerId="ADAL" clId="{816696EF-3E6E-4655-93D8-F12C1780D140}" dt="2022-09-30T20:47:02.617" v="14" actId="478"/>
          <ac:spMkLst>
            <pc:docMk/>
            <pc:sldMk cId="4103050820" sldId="257"/>
            <ac:spMk id="20" creationId="{D72C8629-F9CF-4576-86FB-CF51DD9DAA7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ideia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r>
            <a:rPr lang="en-US" sz="10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DB189E1-66A6-418A-B612-100B6CEBA7D5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0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00" dirty="0">
              <a:latin typeface="Arial" panose="020B0604020202020204" pitchFamily="34" charset="0"/>
              <a:cs typeface="Arial" panose="020B0604020202020204" pitchFamily="34" charset="0"/>
            </a:rPr>
            <a:t> da Lei</a:t>
          </a:r>
        </a:p>
      </dgm:t>
    </dgm:pt>
    <dgm:pt modelId="{0D5ECF8C-5B06-42CD-B4C8-A51B782AF732}" type="parTrans" cxnId="{4A380C7A-824D-4C2F-99FB-4BD1B2DFECCC}">
      <dgm:prSet/>
      <dgm:spPr/>
      <dgm:t>
        <a:bodyPr/>
        <a:lstStyle/>
        <a:p>
          <a:endParaRPr lang="pt-BR"/>
        </a:p>
      </dgm:t>
    </dgm:pt>
    <dgm:pt modelId="{82EA2C35-9970-4AFA-AA4B-A8B1505D8C38}" type="sibTrans" cxnId="{4A380C7A-824D-4C2F-99FB-4BD1B2DFECCC}">
      <dgm:prSet/>
      <dgm:spPr/>
      <dgm:t>
        <a:bodyPr/>
        <a:lstStyle/>
        <a:p>
          <a:endParaRPr lang="pt-BR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 custScaleX="68608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 custScaleX="84314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 custScaleX="98781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/>
    </dgm:pt>
    <dgm:pt modelId="{D2DBEFA2-B1F9-4BC0-B64C-5E4F64436F65}" type="pres">
      <dgm:prSet presAssocID="{14B03431-4CFD-42BE-B451-E34EA93539E2}" presName="parSpace" presStyleCnt="0"/>
      <dgm:spPr/>
    </dgm:pt>
    <dgm:pt modelId="{C893AF53-3515-4316-A3E5-EB4B6B71A267}" type="pres">
      <dgm:prSet presAssocID="{5DB189E1-66A6-418A-B612-100B6CEBA7D5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DDFC892B-AE2C-42D8-8438-44D269B252FD}" type="presOf" srcId="{5DB189E1-66A6-418A-B612-100B6CEBA7D5}" destId="{C893AF53-3515-4316-A3E5-EB4B6B71A267}" srcOrd="0" destOrd="0" presId="urn:microsoft.com/office/officeart/2005/8/layout/hChevron3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4A380C7A-824D-4C2F-99FB-4BD1B2DFECCC}" srcId="{8C627B4E-4B2B-4371-B70E-5206107FC8C1}" destId="{5DB189E1-66A6-418A-B612-100B6CEBA7D5}" srcOrd="4" destOrd="0" parTransId="{0D5ECF8C-5B06-42CD-B4C8-A51B782AF732}" sibTransId="{82EA2C35-9970-4AFA-AA4B-A8B1505D8C38}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5FFF5764-FAAE-4D08-821E-9B0C866FE603}" type="presParOf" srcId="{556A2EF1-0A3D-41D9-99D4-B66C33345960}" destId="{D2DBEFA2-B1F9-4BC0-B64C-5E4F64436F65}" srcOrd="7" destOrd="0" presId="urn:microsoft.com/office/officeart/2005/8/layout/hChevron3"/>
    <dgm:cxn modelId="{C21E780D-0BFE-47E0-A847-267B07297971}" type="presParOf" srcId="{556A2EF1-0A3D-41D9-99D4-B66C33345960}" destId="{C893AF53-3515-4316-A3E5-EB4B6B71A267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4587" y="0"/>
          <a:ext cx="952876" cy="427621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ideia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87" y="0"/>
        <a:ext cx="845971" cy="427621"/>
      </dsp:txXfrm>
    </dsp:sp>
    <dsp:sp modelId="{D795A24E-D0BF-40EB-B09D-E1E2645A8B67}">
      <dsp:nvSpPr>
        <dsp:cNvPr id="0" name=""/>
        <dsp:cNvSpPr/>
      </dsp:nvSpPr>
      <dsp:spPr>
        <a:xfrm>
          <a:off x="679690" y="0"/>
          <a:ext cx="1171013" cy="427621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893501" y="0"/>
        <a:ext cx="743392" cy="427621"/>
      </dsp:txXfrm>
    </dsp:sp>
    <dsp:sp modelId="{F6035B51-C9FB-4C47-B67E-62A4E8B6D22A}">
      <dsp:nvSpPr>
        <dsp:cNvPr id="0" name=""/>
        <dsp:cNvSpPr/>
      </dsp:nvSpPr>
      <dsp:spPr>
        <a:xfrm>
          <a:off x="1572929" y="0"/>
          <a:ext cx="1371941" cy="427621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sp:txBody>
      <dsp:txXfrm>
        <a:off x="1786740" y="0"/>
        <a:ext cx="944320" cy="427621"/>
      </dsp:txXfrm>
    </dsp:sp>
    <dsp:sp modelId="{B8ECA6C0-D90D-4321-A73E-5CFDC9C7F238}">
      <dsp:nvSpPr>
        <dsp:cNvPr id="0" name=""/>
        <dsp:cNvSpPr/>
      </dsp:nvSpPr>
      <dsp:spPr>
        <a:xfrm>
          <a:off x="2667095" y="0"/>
          <a:ext cx="1388871" cy="427621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r>
            <a:rPr lang="en-US" sz="1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00" kern="12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80906" y="0"/>
        <a:ext cx="961250" cy="427621"/>
      </dsp:txXfrm>
    </dsp:sp>
    <dsp:sp modelId="{C893AF53-3515-4316-A3E5-EB4B6B71A267}">
      <dsp:nvSpPr>
        <dsp:cNvPr id="0" name=""/>
        <dsp:cNvSpPr/>
      </dsp:nvSpPr>
      <dsp:spPr>
        <a:xfrm>
          <a:off x="3778192" y="0"/>
          <a:ext cx="1388871" cy="427621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00" kern="1200" dirty="0">
              <a:latin typeface="Arial" panose="020B0604020202020204" pitchFamily="34" charset="0"/>
              <a:cs typeface="Arial" panose="020B0604020202020204" pitchFamily="34" charset="0"/>
            </a:rPr>
            <a:t> da Lei</a:t>
          </a:r>
        </a:p>
      </dsp:txBody>
      <dsp:txXfrm>
        <a:off x="3992003" y="0"/>
        <a:ext cx="961250" cy="4276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5DB6E-FAC0-446D-B9DE-EE1C50BD387A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D0999D-7B85-46AF-A847-4F9E05B1F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7568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D0999D-7B85-46AF-A847-4F9E05B1F91F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7229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3228" y="42147"/>
            <a:ext cx="6731814" cy="541337"/>
          </a:xfrm>
        </p:spPr>
        <p:txBody>
          <a:bodyPr>
            <a:noAutofit/>
          </a:bodyPr>
          <a:lstStyle/>
          <a:p>
            <a:pPr algn="l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Simplificação de Obrigações Acessórias</a:t>
            </a:r>
          </a:p>
        </p:txBody>
      </p:sp>
      <p:sp>
        <p:nvSpPr>
          <p:cNvPr id="5" name="Rectangle 4"/>
          <p:cNvSpPr/>
          <p:nvPr/>
        </p:nvSpPr>
        <p:spPr>
          <a:xfrm>
            <a:off x="262532" y="718915"/>
            <a:ext cx="6286858" cy="1035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Alto nível de duplicidade de informações prestadas nas obrigações acessórias federais e estaduais, elevando significativamente os custos de conformidade.</a:t>
            </a:r>
          </a:p>
        </p:txBody>
      </p:sp>
      <p:sp>
        <p:nvSpPr>
          <p:cNvPr id="6" name="Rectangle 5"/>
          <p:cNvSpPr/>
          <p:nvPr/>
        </p:nvSpPr>
        <p:spPr>
          <a:xfrm>
            <a:off x="246765" y="3012611"/>
            <a:ext cx="6286859" cy="1135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</a:t>
            </a:r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Principiológico</a:t>
            </a: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Criar e incentivar iniciativas eficientes e integradas de simplificação e eliminação de obrigações acessórias em âmbito Federal e Estadual para reduzir o custo de conformidade e melhorar o ambiente de negócios.</a:t>
            </a:r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7314" y="4183684"/>
            <a:ext cx="6286860" cy="15787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Eliminação da duplicação de informações exigidas nas obrigações acessórias federais e estaduais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Padronização das retenções de tributos federais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Unificação da Nota Fiscal de Serviço Eletrônica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da </a:t>
            </a:r>
            <a:r>
              <a:rPr lang="pt-BR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PerDComp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 DCTF</a:t>
            </a: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904" y="1842822"/>
            <a:ext cx="6286859" cy="10484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Oportunidade (Impacto esperado)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Simplificação e eliminação de obrigações acessórias com informações duplicadas e a respectiva redução de tempo e custos de </a:t>
            </a:r>
            <a:r>
              <a:rPr lang="pt-B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93663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44946" y="484064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2074140782"/>
              </p:ext>
            </p:extLst>
          </p:nvPr>
        </p:nvGraphicFramePr>
        <p:xfrm>
          <a:off x="6862197" y="3001379"/>
          <a:ext cx="5171652" cy="4276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6862198" y="3479851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44946" y="3855667"/>
            <a:ext cx="5179682" cy="1108508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Estados: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 parceria com a RFB, CNI e Federações estatuais, apresentar Pesquisa de Compliance Estadual para os Estados Pilotos e no CONFAZ. 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Congresso: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Apoio politico junto aos Estados no projeto de Reforma Tributária para que seja tratado na Transição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719404" y="5310044"/>
            <a:ext cx="5414963" cy="1067231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indent="-180975" algn="just"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Monitorar as iniciativas já anunciadas (ENAT) simplificação das obrigações</a:t>
            </a:r>
          </a:p>
          <a:p>
            <a:pPr marL="180975" indent="-180975" algn="just"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e monitorar os trabalhos do GT relativo ao projeto anunciado pelos Estados no ENCAT (“Declaração Assistida”). </a:t>
            </a:r>
          </a:p>
          <a:p>
            <a:pPr marL="180975" indent="-180975" algn="just"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Continuidade projeto com a RFB para agilização.</a:t>
            </a:r>
          </a:p>
          <a:p>
            <a:pPr marL="180975" indent="-180975" algn="just"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Levar o tema da simplificação para a Comissão da RT.</a:t>
            </a:r>
          </a:p>
          <a:p>
            <a:pPr marL="180975" indent="-180975" algn="just"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PLP 178/2021.  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67418" y="4976951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527977"/>
              </p:ext>
            </p:extLst>
          </p:nvPr>
        </p:nvGraphicFramePr>
        <p:xfrm>
          <a:off x="6745021" y="866994"/>
          <a:ext cx="5288828" cy="1645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402">
                  <a:extLst>
                    <a:ext uri="{9D8B030D-6E8A-4147-A177-3AD203B41FA5}">
                      <a16:colId xmlns:a16="http://schemas.microsoft.com/office/drawing/2014/main" val="2755909174"/>
                    </a:ext>
                  </a:extLst>
                </a:gridCol>
                <a:gridCol w="1053468">
                  <a:extLst>
                    <a:ext uri="{9D8B030D-6E8A-4147-A177-3AD203B41FA5}">
                      <a16:colId xmlns:a16="http://schemas.microsoft.com/office/drawing/2014/main" val="3926758773"/>
                    </a:ext>
                  </a:extLst>
                </a:gridCol>
                <a:gridCol w="1448192">
                  <a:extLst>
                    <a:ext uri="{9D8B030D-6E8A-4147-A177-3AD203B41FA5}">
                      <a16:colId xmlns:a16="http://schemas.microsoft.com/office/drawing/2014/main" val="50065429"/>
                    </a:ext>
                  </a:extLst>
                </a:gridCol>
                <a:gridCol w="1621766">
                  <a:extLst>
                    <a:ext uri="{9D8B030D-6E8A-4147-A177-3AD203B41FA5}">
                      <a16:colId xmlns:a16="http://schemas.microsoft.com/office/drawing/2014/main" val="281897574"/>
                    </a:ext>
                  </a:extLst>
                </a:gridCol>
              </a:tblGrid>
              <a:tr h="1597534">
                <a:tc>
                  <a:txBody>
                    <a:bodyPr/>
                    <a:lstStyle/>
                    <a:p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Congresso</a:t>
                      </a:r>
                    </a:p>
                    <a:p>
                      <a:r>
                        <a:rPr lang="pt-BR" sz="12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Senado: </a:t>
                      </a:r>
                    </a:p>
                    <a:p>
                      <a:r>
                        <a:rPr lang="pt-BR" sz="12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</a:t>
                      </a:r>
                      <a:endParaRPr lang="pt-BR" sz="1200" b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t-BR" sz="1200" b="1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2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Câmara: </a:t>
                      </a:r>
                    </a:p>
                    <a:p>
                      <a:r>
                        <a:rPr lang="pt-BR" sz="12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Arthur Lira</a:t>
                      </a:r>
                    </a:p>
                    <a:p>
                      <a:endParaRPr lang="pt-BR" sz="11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t-BR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</a:t>
                      </a:r>
                    </a:p>
                    <a:p>
                      <a:r>
                        <a:rPr lang="pt-B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Isaias Coelho</a:t>
                      </a:r>
                    </a:p>
                    <a:p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RFB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Robinson </a:t>
                      </a:r>
                      <a:r>
                        <a:rPr lang="pt-BR" sz="12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Barrerinhas</a:t>
                      </a:r>
                      <a:endParaRPr lang="pt-BR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CONFAZ</a:t>
                      </a:r>
                    </a:p>
                    <a:p>
                      <a:r>
                        <a:rPr lang="pt-B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H. de Azevedo Oliveira</a:t>
                      </a:r>
                      <a:endParaRPr lang="pt-BR" sz="1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Estados-Chave</a:t>
                      </a:r>
                    </a:p>
                    <a:p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GO, SP, BA, RS,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pt-BR" sz="11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PE, DF, AL, PR, MT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Parcerias</a:t>
                      </a:r>
                    </a:p>
                    <a:p>
                      <a:pPr marL="0" algn="l" defTabSz="914400" rtl="0" eaLnBrk="1" latinLnBrk="0" hangingPunct="1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CNI</a:t>
                      </a:r>
                      <a:endParaRPr lang="pt-BR" sz="1100" b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4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CCIF</a:t>
                      </a:r>
                      <a:r>
                        <a:rPr lang="pt-BR" sz="1100" b="0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pt-BR" sz="14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ENCAT:</a:t>
                      </a:r>
                    </a:p>
                    <a:p>
                      <a:r>
                        <a:rPr lang="pt-BR" sz="11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Luiz Alencar Neto (AL)</a:t>
                      </a:r>
                    </a:p>
                    <a:p>
                      <a:endParaRPr lang="pt-BR" sz="1100" b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069810"/>
                  </a:ext>
                </a:extLst>
              </a:tr>
            </a:tbl>
          </a:graphicData>
        </a:graphic>
      </p:graphicFrame>
      <p:sp>
        <p:nvSpPr>
          <p:cNvPr id="30" name="Down Arrow 22"/>
          <p:cNvSpPr/>
          <p:nvPr/>
        </p:nvSpPr>
        <p:spPr>
          <a:xfrm>
            <a:off x="7100787" y="2731547"/>
            <a:ext cx="240292" cy="254615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E4DDA448-DD7B-46D1-AB31-AF146F873FAD}"/>
              </a:ext>
            </a:extLst>
          </p:cNvPr>
          <p:cNvSpPr/>
          <p:nvPr/>
        </p:nvSpPr>
        <p:spPr>
          <a:xfrm>
            <a:off x="10584874" y="124324"/>
            <a:ext cx="147775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- 2023</a:t>
            </a:r>
          </a:p>
        </p:txBody>
      </p:sp>
      <p:pic>
        <p:nvPicPr>
          <p:cNvPr id="4" name="Imagem 3" descr="Logotipo&#10;&#10;Descrição gerada automaticamente">
            <a:extLst>
              <a:ext uri="{FF2B5EF4-FFF2-40B4-BE49-F238E27FC236}">
                <a16:creationId xmlns:a16="http://schemas.microsoft.com/office/drawing/2014/main" id="{A971DFF5-8BF6-F74F-23DE-087C383B9BA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7991" y="-301997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</a:t>
            </a:r>
            <a:endParaRPr lang="pt-BR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6221037" y="758892"/>
            <a:ext cx="5637475" cy="55038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Obrigações Acessórias Estaduais eliminadas:</a:t>
            </a:r>
          </a:p>
          <a:p>
            <a:pPr algn="just"/>
            <a:endParaRPr lang="pt-BR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Até o Projeto GETAP:</a:t>
            </a:r>
          </a:p>
          <a:p>
            <a:pPr fontAlgn="b"/>
            <a:r>
              <a:rPr lang="pt-BR" b="1" dirty="0"/>
              <a:t>GO </a:t>
            </a:r>
            <a:endParaRPr lang="pt-BR" dirty="0"/>
          </a:p>
          <a:p>
            <a:pPr fontAlgn="b"/>
            <a:r>
              <a:rPr lang="pt-BR" dirty="0"/>
              <a:t>Declaração Periódica de Informação – </a:t>
            </a:r>
            <a:r>
              <a:rPr lang="pt-BR" b="1" dirty="0"/>
              <a:t>DPI</a:t>
            </a:r>
            <a:endParaRPr lang="pt-BR" dirty="0"/>
          </a:p>
          <a:p>
            <a:pPr fontAlgn="b"/>
            <a:r>
              <a:rPr lang="pt-BR" dirty="0"/>
              <a:t>A partir de janeiro de 2011</a:t>
            </a:r>
          </a:p>
          <a:p>
            <a:pPr fontAlgn="b"/>
            <a:r>
              <a:rPr lang="pt-BR" b="1" dirty="0"/>
              <a:t>MT </a:t>
            </a:r>
            <a:endParaRPr lang="pt-BR" dirty="0"/>
          </a:p>
          <a:p>
            <a:pPr fontAlgn="b"/>
            <a:r>
              <a:rPr lang="pt-BR" dirty="0"/>
              <a:t>Guia de Informação e Apuração do ICMS – </a:t>
            </a:r>
            <a:r>
              <a:rPr lang="pt-BR" b="1" dirty="0"/>
              <a:t>GIA</a:t>
            </a:r>
            <a:endParaRPr lang="pt-BR" dirty="0"/>
          </a:p>
          <a:p>
            <a:pPr fontAlgn="b"/>
            <a:r>
              <a:rPr lang="pt-BR" dirty="0"/>
              <a:t>A partir de janeiro de 2011</a:t>
            </a:r>
          </a:p>
          <a:p>
            <a:pPr marL="285750" indent="-285750" fontAlgn="b">
              <a:buClr>
                <a:srgbClr val="FFC000"/>
              </a:buClr>
              <a:buFont typeface="Wingdings" panose="05000000000000000000" pitchFamily="2" charset="2"/>
              <a:buChar char="Ø"/>
            </a:pPr>
            <a:endParaRPr lang="pt-BR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"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Após início do Projeto GETAP:</a:t>
            </a:r>
          </a:p>
          <a:p>
            <a:pPr fontAlgn="b"/>
            <a:endParaRPr lang="pt-BR" dirty="0"/>
          </a:p>
          <a:p>
            <a:pPr fontAlgn="b"/>
            <a:r>
              <a:rPr lang="pt-BR" dirty="0"/>
              <a:t>Declaração de Informações Econômico-Fiscais – </a:t>
            </a:r>
            <a:r>
              <a:rPr lang="pt-BR" b="1" dirty="0"/>
              <a:t>DIEF</a:t>
            </a:r>
            <a:endParaRPr lang="pt-BR" dirty="0"/>
          </a:p>
          <a:p>
            <a:pPr fontAlgn="b"/>
            <a:r>
              <a:rPr lang="pt-BR" dirty="0"/>
              <a:t>A partir de janeiro de 2012</a:t>
            </a:r>
          </a:p>
          <a:p>
            <a:pPr fontAlgn="b"/>
            <a:r>
              <a:rPr lang="pt-BR" b="1" dirty="0"/>
              <a:t>MS </a:t>
            </a:r>
            <a:endParaRPr lang="pt-BR" dirty="0"/>
          </a:p>
          <a:p>
            <a:pPr fontAlgn="b"/>
            <a:r>
              <a:rPr lang="pt-BR" dirty="0"/>
              <a:t>Guia de Informação e Apuração do ICMS – </a:t>
            </a:r>
            <a:r>
              <a:rPr lang="pt-BR" b="1" dirty="0"/>
              <a:t>GIA</a:t>
            </a:r>
            <a:endParaRPr lang="pt-BR" dirty="0"/>
          </a:p>
          <a:p>
            <a:pPr fontAlgn="b"/>
            <a:r>
              <a:rPr lang="pt-BR" dirty="0"/>
              <a:t>A partir de janeiro de 2014</a:t>
            </a:r>
          </a:p>
          <a:p>
            <a:pPr fontAlgn="b"/>
            <a:r>
              <a:rPr lang="pt-BR" b="1" dirty="0"/>
              <a:t>SE </a:t>
            </a:r>
            <a:endParaRPr lang="pt-BR" dirty="0"/>
          </a:p>
          <a:p>
            <a:pPr fontAlgn="b"/>
            <a:r>
              <a:rPr lang="pt-BR" dirty="0"/>
              <a:t>Declaração de Informações do Contribuinte – </a:t>
            </a:r>
            <a:r>
              <a:rPr lang="pt-BR" b="1" dirty="0"/>
              <a:t>DIC</a:t>
            </a:r>
            <a:endParaRPr lang="pt-BR" dirty="0"/>
          </a:p>
          <a:p>
            <a:pPr fontAlgn="b"/>
            <a:r>
              <a:rPr lang="pt-BR" dirty="0"/>
              <a:t>A partir de janeiro de 2014</a:t>
            </a: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id="{9BDF0F06-81D6-485D-B3DB-FBB55671F0C8}"/>
              </a:ext>
            </a:extLst>
          </p:cNvPr>
          <p:cNvSpPr/>
          <p:nvPr/>
        </p:nvSpPr>
        <p:spPr>
          <a:xfrm>
            <a:off x="204092" y="716409"/>
            <a:ext cx="5756761" cy="55038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Obrigações Acessórias Estaduais passíveis de simplificação ou eliminação:</a:t>
            </a:r>
          </a:p>
          <a:p>
            <a:endParaRPr lang="pt-BR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65CE62F4-12AA-4367-8BC9-3606DB7FA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384192"/>
              </p:ext>
            </p:extLst>
          </p:nvPr>
        </p:nvGraphicFramePr>
        <p:xfrm>
          <a:off x="6166103" y="1675577"/>
          <a:ext cx="5752794" cy="1390650"/>
        </p:xfrm>
        <a:graphic>
          <a:graphicData uri="http://schemas.openxmlformats.org/drawingml/2006/table">
            <a:tbl>
              <a:tblPr firstRow="1" bandRow="1"/>
              <a:tblGrid>
                <a:gridCol w="701463">
                  <a:extLst>
                    <a:ext uri="{9D8B030D-6E8A-4147-A177-3AD203B41FA5}">
                      <a16:colId xmlns:a16="http://schemas.microsoft.com/office/drawing/2014/main" val="1202281640"/>
                    </a:ext>
                  </a:extLst>
                </a:gridCol>
                <a:gridCol w="3355588">
                  <a:extLst>
                    <a:ext uri="{9D8B030D-6E8A-4147-A177-3AD203B41FA5}">
                      <a16:colId xmlns:a16="http://schemas.microsoft.com/office/drawing/2014/main" val="4029948874"/>
                    </a:ext>
                  </a:extLst>
                </a:gridCol>
                <a:gridCol w="1695743">
                  <a:extLst>
                    <a:ext uri="{9D8B030D-6E8A-4147-A177-3AD203B41FA5}">
                      <a16:colId xmlns:a16="http://schemas.microsoft.com/office/drawing/2014/main" val="410401153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b="1" i="0" u="none" strike="noStrike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</a:rPr>
                        <a:t>UF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AD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</a:rPr>
                        <a:t>Obrigação  Acessória dispensada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AD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b="1" i="0" u="none" strike="noStrike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</a:rPr>
                        <a:t>Vigência da dispensa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AD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527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GO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Declaração Periódica de Informação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DPI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 partir de janeiro de 2011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42949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MT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Guia de Informação e Apuração do ICMS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 partir de janeiro de 2011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1742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CE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Declaração de Informações Econômico-Fiscais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DIEF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 partir de janeiro de 2012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9922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MS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Guia de Informação e Apuração do ICMS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 partir de janeiro de 2014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7082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SE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Declaração de Informações do Contribuinte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DIC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 partir de janeiro de 2014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9515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PR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Guia de Informação e Apuração do ICMS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 partir de agosto de 2015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667283"/>
                  </a:ext>
                </a:extLst>
              </a:tr>
            </a:tbl>
          </a:graphicData>
        </a:graphic>
      </p:graphicFrame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DA7B8722-1982-49AE-A055-B784F54774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809445"/>
              </p:ext>
            </p:extLst>
          </p:nvPr>
        </p:nvGraphicFramePr>
        <p:xfrm>
          <a:off x="6172864" y="3791774"/>
          <a:ext cx="5752794" cy="2307337"/>
        </p:xfrm>
        <a:graphic>
          <a:graphicData uri="http://schemas.openxmlformats.org/drawingml/2006/table">
            <a:tbl>
              <a:tblPr firstRow="1" bandRow="1"/>
              <a:tblGrid>
                <a:gridCol w="675866">
                  <a:extLst>
                    <a:ext uri="{9D8B030D-6E8A-4147-A177-3AD203B41FA5}">
                      <a16:colId xmlns:a16="http://schemas.microsoft.com/office/drawing/2014/main" val="2377227969"/>
                    </a:ext>
                  </a:extLst>
                </a:gridCol>
                <a:gridCol w="3401542">
                  <a:extLst>
                    <a:ext uri="{9D8B030D-6E8A-4147-A177-3AD203B41FA5}">
                      <a16:colId xmlns:a16="http://schemas.microsoft.com/office/drawing/2014/main" val="2161455797"/>
                    </a:ext>
                  </a:extLst>
                </a:gridCol>
                <a:gridCol w="1675386">
                  <a:extLst>
                    <a:ext uri="{9D8B030D-6E8A-4147-A177-3AD203B41FA5}">
                      <a16:colId xmlns:a16="http://schemas.microsoft.com/office/drawing/2014/main" val="2855142993"/>
                    </a:ext>
                  </a:extLst>
                </a:gridCol>
              </a:tblGrid>
              <a:tr h="233536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</a:rPr>
                        <a:t>UF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AD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</a:rPr>
                        <a:t>Obrigação  Acessória dispensada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AD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300" b="1" i="0" u="none" strike="noStrike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</a:rPr>
                        <a:t>Vigência da dispensa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AD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952607"/>
                  </a:ext>
                </a:extLst>
              </a:tr>
              <a:tr h="19617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RO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Guia de Informação e Apuração Mensal do ICM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GIAM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 partir de janeiro de 2017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9708884"/>
                  </a:ext>
                </a:extLst>
              </a:tr>
              <a:tr h="18682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RN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Guia Informativa Mensal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GIM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 partir de junho de 2017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436052"/>
                  </a:ext>
                </a:extLst>
              </a:tr>
              <a:tr h="18682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Declaração de Informações e Apuração do ICMS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DIAP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 partir de janeiro de 2018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120495"/>
                  </a:ext>
                </a:extLst>
              </a:tr>
              <a:tr h="18682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Documento de Informações Econômico-Fiscais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DIEF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 partir de janeiro de 2019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67804"/>
                  </a:ext>
                </a:extLst>
              </a:tr>
              <a:tr h="18682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PB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Guia de Informação Mensal do ICMS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GIM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 partir de janeiro de 2019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882351"/>
                  </a:ext>
                </a:extLst>
              </a:tr>
              <a:tr h="18682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PI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Documento de Informações Econômico-Fiscais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DIEF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 partir de janeiro de 2019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327316"/>
                  </a:ext>
                </a:extLst>
              </a:tr>
              <a:tr h="18682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RJ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Guia de Informação e Apuração do ICMS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GIA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 partir de junho de 2019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928122"/>
                  </a:ext>
                </a:extLst>
              </a:tr>
              <a:tr h="18682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Livro Eletrônico Fiscal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LEF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 partir de julho de 2019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662199"/>
                  </a:ext>
                </a:extLst>
              </a:tr>
              <a:tr h="18682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MG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Declaração de Apuração e Informação do ICMS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DAPI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 partir de janeiro de 2020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490429"/>
                  </a:ext>
                </a:extLst>
              </a:tr>
              <a:tr h="18682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PE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Sistema de Escrituração Fiscal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SEF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 partir de janeiro de 2020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2244865"/>
                  </a:ext>
                </a:extLst>
              </a:tr>
              <a:tr h="196170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Guia de Informação e Apuração do ICMS – </a:t>
                      </a:r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GIA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Em processo de eliminação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457922"/>
                  </a:ext>
                </a:extLst>
              </a:tr>
            </a:tbl>
          </a:graphicData>
        </a:graphic>
      </p:graphicFrame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9EC673D9-B8C5-459C-AB2E-B9F7B3D9B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50129"/>
              </p:ext>
            </p:extLst>
          </p:nvPr>
        </p:nvGraphicFramePr>
        <p:xfrm>
          <a:off x="221344" y="1441602"/>
          <a:ext cx="5756761" cy="4683399"/>
        </p:xfrm>
        <a:graphic>
          <a:graphicData uri="http://schemas.openxmlformats.org/drawingml/2006/table">
            <a:tbl>
              <a:tblPr firstRow="1" bandRow="1"/>
              <a:tblGrid>
                <a:gridCol w="343454">
                  <a:extLst>
                    <a:ext uri="{9D8B030D-6E8A-4147-A177-3AD203B41FA5}">
                      <a16:colId xmlns:a16="http://schemas.microsoft.com/office/drawing/2014/main" val="990829740"/>
                    </a:ext>
                  </a:extLst>
                </a:gridCol>
                <a:gridCol w="3731157">
                  <a:extLst>
                    <a:ext uri="{9D8B030D-6E8A-4147-A177-3AD203B41FA5}">
                      <a16:colId xmlns:a16="http://schemas.microsoft.com/office/drawing/2014/main" val="2330052812"/>
                    </a:ext>
                  </a:extLst>
                </a:gridCol>
                <a:gridCol w="638354">
                  <a:extLst>
                    <a:ext uri="{9D8B030D-6E8A-4147-A177-3AD203B41FA5}">
                      <a16:colId xmlns:a16="http://schemas.microsoft.com/office/drawing/2014/main" val="194956380"/>
                    </a:ext>
                  </a:extLst>
                </a:gridCol>
                <a:gridCol w="1043796">
                  <a:extLst>
                    <a:ext uri="{9D8B030D-6E8A-4147-A177-3AD203B41FA5}">
                      <a16:colId xmlns:a16="http://schemas.microsoft.com/office/drawing/2014/main" val="3767881617"/>
                    </a:ext>
                  </a:extLst>
                </a:gridCol>
              </a:tblGrid>
              <a:tr h="446499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</a:rPr>
                        <a:t>UF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AD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</a:rPr>
                        <a:t>Obrigação Acessória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AD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</a:rPr>
                        <a:t>% de Aderência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AD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Corbel" panose="020B0503020204020204" pitchFamily="34" charset="0"/>
                        </a:rPr>
                        <a:t>Complexidade para descontinuidade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AD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078556"/>
                  </a:ext>
                </a:extLst>
              </a:tr>
              <a:tr h="170482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Todas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Guia Nacional de Informação e Apuração do ICMS Substituição Tributária -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GIA-ST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 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100%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Baixa 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030398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Todas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Sistema Integrado de Informações sobre Operações Interestaduais com Mercadorias e Serviços -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SINTEGRA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 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94%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Baixa 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328347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Todas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Ficha de Conteúdo de Importação -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FCI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 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89%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Baixa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1581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Todas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Sistema de Captação e Auditoria dos Anexos de Combustíveis -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SCANC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 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58%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Alta 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125791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BA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Declaração de Apuração Mensal do ICMS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DMA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99%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Baixa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785739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BA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Declaração da Movimentação de Produtos com ICMS Diferido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DMD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94%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Baixa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125765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MG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Declaração Anual do Movimento Econômico Fiscal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DAMEF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44%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Alta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7294865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PR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Sistema de Controle da Transferência e Utilização de Créditos Acumulados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SISCRED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100%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Baixa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357487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PR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Declaração Fisco-Contábil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DFC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88%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Baixa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063629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RJ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Declaração Anual Para o Índices de Participação dos Municípios na Arrecadação do ICMS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DECLAN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87%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Baixa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656632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RJ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Documento de Utilização de Benefício Fiscal -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DUB ICMS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46%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Alta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321162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RS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Guia Nacional de Informação e Apuração do ICMS –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 GIA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91%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Baixa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928276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SP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Sistema Eletrônico de Gerenciamento do Crédito Acumulado -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e-</a:t>
                      </a:r>
                      <a:r>
                        <a:rPr lang="pt-BR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Credac</a:t>
                      </a:r>
                      <a:endParaRPr lang="pt-BR" sz="900" b="1" i="0" u="none" strike="noStrike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64%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Alta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8254905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SP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Declaração do Valor de Aquisição da Energia Elétrica em Ambiente de Contratação Livre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DEVEC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61%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Alta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313496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AL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Declaração Anual do Contribuinte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DAC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83%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Média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06344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AM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Declaração de Apuração Mensal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DAM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58%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Alta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781415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ES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Guia de Informação e Apuração Mensal do ICMS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DIEF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65%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Alta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476259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MA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Declaração de Informações Econômico Fiscais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DIEF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86%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Baixa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086613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PA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Declaração de Informações Econômicos-Fiscais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DIEF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75%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Média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873148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RR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Guia de Informação Mensal do ICMS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GIM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100%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Baixa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383903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SC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Declaração do ICMS e do Movimento Econômico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DIME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52%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Alta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836198"/>
                  </a:ext>
                </a:extLst>
              </a:tr>
              <a:tr h="162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1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TO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Guia de Informação e Apuração Mensal do ICMS – </a:t>
                      </a:r>
                      <a:r>
                        <a:rPr lang="pt-B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GIAM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82%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orbel" panose="020B0503020204020204" pitchFamily="34" charset="0"/>
                        </a:rPr>
                        <a:t>Média</a:t>
                      </a:r>
                    </a:p>
                  </a:txBody>
                  <a:tcPr marL="8118" marR="8118" marT="811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392051"/>
                  </a:ext>
                </a:extLst>
              </a:tr>
            </a:tbl>
          </a:graphicData>
        </a:graphic>
      </p:graphicFrame>
      <p:sp>
        <p:nvSpPr>
          <p:cNvPr id="7" name="Rectangle 9">
            <a:extLst>
              <a:ext uri="{FF2B5EF4-FFF2-40B4-BE49-F238E27FC236}">
                <a16:creationId xmlns:a16="http://schemas.microsoft.com/office/drawing/2014/main" id="{4CBD98EE-C7E5-3A2D-ED14-A0545CB059C4}"/>
              </a:ext>
            </a:extLst>
          </p:cNvPr>
          <p:cNvSpPr/>
          <p:nvPr/>
        </p:nvSpPr>
        <p:spPr>
          <a:xfrm>
            <a:off x="10584874" y="124324"/>
            <a:ext cx="147775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- 2023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63C317E-8679-DE23-819B-04CC68F78A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3228" y="42147"/>
            <a:ext cx="6731814" cy="541337"/>
          </a:xfrm>
        </p:spPr>
        <p:txBody>
          <a:bodyPr>
            <a:noAutofit/>
          </a:bodyPr>
          <a:lstStyle/>
          <a:p>
            <a:pPr algn="l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Simplificação de Obrigações Acessórias</a:t>
            </a:r>
          </a:p>
        </p:txBody>
      </p:sp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5D4F15D9-F0A9-196C-9DCC-B08528A22A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991" y="-301997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050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F8E827D-FE58-46DB-B333-9EBF2600BB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314216-F472-4BA1-BD81-21BD82770B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97FACF-3B1B-467B-B7CE-A5EEDAE3A049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5094</TotalTime>
  <Words>989</Words>
  <Application>Microsoft Office PowerPoint</Application>
  <PresentationFormat>Widescreen</PresentationFormat>
  <Paragraphs>233</Paragraphs>
  <Slides>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Corbel</vt:lpstr>
      <vt:lpstr>Wingdings</vt:lpstr>
      <vt:lpstr>Office Theme</vt:lpstr>
      <vt:lpstr>Simplificação de Obrigações Acessórias</vt:lpstr>
      <vt:lpstr>Simplificação de Obrigações Acessórias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Carmelita Ferrari</cp:lastModifiedBy>
  <cp:revision>106</cp:revision>
  <dcterms:created xsi:type="dcterms:W3CDTF">2016-08-12T18:41:30Z</dcterms:created>
  <dcterms:modified xsi:type="dcterms:W3CDTF">2023-03-03T14:38:49Z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